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86" r:id="rId3"/>
    <p:sldId id="287" r:id="rId4"/>
    <p:sldId id="288" r:id="rId5"/>
    <p:sldId id="289" r:id="rId6"/>
    <p:sldId id="307" r:id="rId7"/>
    <p:sldId id="276" r:id="rId8"/>
    <p:sldId id="265" r:id="rId9"/>
    <p:sldId id="274" r:id="rId10"/>
    <p:sldId id="266" r:id="rId11"/>
    <p:sldId id="290" r:id="rId12"/>
    <p:sldId id="291" r:id="rId13"/>
    <p:sldId id="292" r:id="rId14"/>
    <p:sldId id="293" r:id="rId15"/>
    <p:sldId id="294" r:id="rId16"/>
    <p:sldId id="277" r:id="rId17"/>
    <p:sldId id="308" r:id="rId18"/>
    <p:sldId id="279" r:id="rId19"/>
    <p:sldId id="280" r:id="rId20"/>
    <p:sldId id="300" r:id="rId21"/>
    <p:sldId id="302" r:id="rId22"/>
    <p:sldId id="303" r:id="rId23"/>
    <p:sldId id="304" r:id="rId24"/>
    <p:sldId id="282" r:id="rId25"/>
    <p:sldId id="284" r:id="rId26"/>
    <p:sldId id="285" r:id="rId27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ises Calle Luque" initials="MCL" lastIdx="4" clrIdx="0">
    <p:extLst>
      <p:ext uri="{19B8F6BF-5375-455C-9EA6-DF929625EA0E}">
        <p15:presenceInfo xmlns:p15="http://schemas.microsoft.com/office/powerpoint/2012/main" userId="S-1-5-21-497542190-3205687270-2364819348-222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9BDB"/>
    <a:srgbClr val="F58034"/>
    <a:srgbClr val="579CDB"/>
    <a:srgbClr val="559BDB"/>
    <a:srgbClr val="CC0000"/>
    <a:srgbClr val="FF9900"/>
    <a:srgbClr val="00FF99"/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24" autoAdjust="0"/>
    <p:restoredTop sz="94660"/>
  </p:normalViewPr>
  <p:slideViewPr>
    <p:cSldViewPr snapToGrid="0">
      <p:cViewPr>
        <p:scale>
          <a:sx n="66" d="100"/>
          <a:sy n="66" d="100"/>
        </p:scale>
        <p:origin x="34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83871776577"/>
          <c:y val="0.175957564114127"/>
          <c:w val="0.52183191390754102"/>
          <c:h val="0.648084871771747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58034"/>
            </a:solidFill>
          </c:spPr>
          <c:dPt>
            <c:idx val="0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B8-4D5B-BBE9-0EB2EE5D00B1}"/>
              </c:ext>
            </c:extLst>
          </c:dPt>
          <c:dPt>
            <c:idx val="1"/>
            <c:bubble3D val="0"/>
            <c:spPr>
              <a:solidFill>
                <a:srgbClr val="569BD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B8-4D5B-BBE9-0EB2EE5D00B1}"/>
              </c:ext>
            </c:extLst>
          </c:dPt>
          <c:dPt>
            <c:idx val="2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FB8-4D5B-BBE9-0EB2EE5D00B1}"/>
              </c:ext>
            </c:extLst>
          </c:dPt>
          <c:dPt>
            <c:idx val="3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FB8-4D5B-BBE9-0EB2EE5D00B1}"/>
              </c:ext>
            </c:extLst>
          </c:dPt>
          <c:dPt>
            <c:idx val="4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FB8-4D5B-BBE9-0EB2EE5D00B1}"/>
              </c:ext>
            </c:extLst>
          </c:dPt>
          <c:dPt>
            <c:idx val="5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FB8-4D5B-BBE9-0EB2EE5D00B1}"/>
              </c:ext>
            </c:extLst>
          </c:dPt>
          <c:dPt>
            <c:idx val="6"/>
            <c:bubble3D val="0"/>
            <c:spPr>
              <a:solidFill>
                <a:srgbClr val="F5803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FB8-4D5B-BBE9-0EB2EE5D00B1}"/>
              </c:ext>
            </c:extLst>
          </c:dPt>
          <c:cat>
            <c:strRef>
              <c:f>Sheet1!$A$2:$A$7</c:f>
              <c:strCache>
                <c:ptCount val="5"/>
                <c:pt idx="0">
                  <c:v>Facility management </c:v>
                </c:pt>
                <c:pt idx="1">
                  <c:v>IT </c:v>
                </c:pt>
                <c:pt idx="2">
                  <c:v>Human Resources</c:v>
                </c:pt>
                <c:pt idx="3">
                  <c:v>Sales </c:v>
                </c:pt>
                <c:pt idx="4">
                  <c:v>Finance &amp; Administration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0.18</c:v>
                </c:pt>
                <c:pt idx="1">
                  <c:v>0.21</c:v>
                </c:pt>
                <c:pt idx="2">
                  <c:v>0.19</c:v>
                </c:pt>
                <c:pt idx="3">
                  <c:v>0.25</c:v>
                </c:pt>
                <c:pt idx="4">
                  <c:v>0.15</c:v>
                </c:pt>
                <c:pt idx="5">
                  <c:v>0.06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FB8-4D5B-BBE9-0EB2EE5D00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3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 b="0">
          <a:solidFill>
            <a:schemeClr val="tx1">
              <a:lumMod val="75000"/>
              <a:lumOff val="25000"/>
            </a:schemeClr>
          </a:solidFill>
        </a:defRPr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705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6377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8916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51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s-PE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3001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75021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7289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22689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80085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81023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0824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3F0B2CF-9994-401C-884A-CF4AAF5D0460}" type="datetimeFigureOut">
              <a:rPr lang="es-PE" smtClean="0"/>
              <a:t>03/04/2019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3923581-C396-4951-8291-A062E7BDCC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1147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1.1.7.107:8080/MicroStrategy/servlet/mstrWeb?Server=1.1.7.107&amp;Project=Gestion+Comercial&amp;Port=0&amp;evt=4001&amp;src=mstrWeb.4001&amp;visMode=0&amp;reportViewMode=1&amp;reportID=862AE1B111E8FE5B61090080FF4588A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7:8080/MicroStrategy/servlet/mstrWeb?Server=1.1.7.107&amp;Project=Gestion+Comercial&amp;Port=0&amp;evt=4001&amp;src=mstrWeb.4001&amp;visMode=0&amp;reportViewMode=1&amp;reportID=DB3DF26A11E8FE5A61090080FF75E6A9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7:8080/MicroStrategy/servlet/mstrWeb?Server=1.1.7.107&amp;Project=Gestion+Comercial&amp;Port=0&amp;evt=4001&amp;src=mstrWeb.4001&amp;visMode=0&amp;reportViewMode=1&amp;reportID=83706ACC11E9137714980080FF55294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7:8080/MicroStrategy/servlet/mstrWeb?Server=1.1.7.107&amp;Project=Gestion+Comercial&amp;Port=0&amp;evt=4001&amp;src=mstrWeb.4001&amp;visMode=0&amp;reportViewMode=1&amp;reportID=10D92DA811E91F453F270080FFD5A7AA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6:8080/MicroStrategy/servlet/mstrWeb?Server=1.1.7.106&amp;Project=Gestion+Comercial&amp;Port=0&amp;evt=4001&amp;src=mstrWeb.4001&amp;visMode=0&amp;reportViewMode=1&amp;reportID=0739DB0E40A3851C336DCDA9799AC286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callel\Desktop\C2" TargetMode="External"/><Relationship Id="rId2" Type="http://schemas.openxmlformats.org/officeDocument/2006/relationships/hyperlink" Target="file:///\\Srvatarfs\epof\Datos\INDICADORES%20DE%20GESTION\INDICADORES%20DE%20GESTION-2018\12%20-%20DICIEMBRE%202018\Bolet&#237;n_Estad&#237;stico_DICIEMBRE_2018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mcallel\Desktop\G2" TargetMode="External"/><Relationship Id="rId5" Type="http://schemas.openxmlformats.org/officeDocument/2006/relationships/hyperlink" Target="file:///C:\Users\mcallel\Desktop\C4" TargetMode="External"/><Relationship Id="rId4" Type="http://schemas.openxmlformats.org/officeDocument/2006/relationships/hyperlink" Target="file:///C:\Users\mcallel\Desktop\G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6:8080/MicroStrategy/servlet/mstrWeb?Server=1.1.7.106&amp;Project=Gestion+Comercial&amp;Port=0&amp;evt=2048001&amp;src=mstrWeb.2048001&amp;documentID=C61C35CB11E9519AC33A0080EF65B9B3&amp;currentViewMedia=1&amp;visMode=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6:8080/MicroStrategy/servlet/mstrWeb?Server=1.1.7.106&amp;Project=Gestion+Comercial&amp;Port=0&amp;evt=4001&amp;src=mstrWeb.4001&amp;visMode=0&amp;reportViewMode=2&amp;reportID=18999A084E4BB6792F78A7AB87394E5C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6:8080/MicroStrategy/servlet/mstrWeb?Server=1.1.7.106&amp;Project=Gestion+Comercial&amp;Port=0&amp;evt=2048001&amp;src=mstrWeb.2048001&amp;documentID=2443130411E947721F7F0080FF1597EC&amp;currentViewMedia=1&amp;visMode=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1.1.7.106:8080/MicroStrategy/servlet/mstrWeb?Server=1.1.7.106&amp;Project=Gestion+Comercial&amp;Port=0&amp;evt=2048001&amp;src=mstrWeb.2048001&amp;documentID=441E1AD411E949CA62E40080FFB5D6EB&amp;currentViewMedia=1&amp;visMode=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16478" y="2306935"/>
            <a:ext cx="668285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DATAMART  EPOF</a:t>
            </a:r>
            <a:endParaRPr lang="es-E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695801" y="4415392"/>
            <a:ext cx="90152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20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Fase I</a:t>
            </a:r>
            <a:endParaRPr lang="es-PE" sz="2000" dirty="0">
              <a:solidFill>
                <a:srgbClr val="FFFF00"/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725002"/>
              </p:ext>
            </p:extLst>
          </p:nvPr>
        </p:nvGraphicFramePr>
        <p:xfrm>
          <a:off x="928915" y="5446111"/>
          <a:ext cx="4688115" cy="10668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562705"/>
                <a:gridCol w="1562705"/>
                <a:gridCol w="1562705"/>
              </a:tblGrid>
              <a:tr h="238195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Usuario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200" dirty="0" smtClean="0"/>
                        <a:t>Fecha de Actualización</a:t>
                      </a:r>
                      <a:endParaRPr lang="es-P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Versión</a:t>
                      </a:r>
                      <a:endParaRPr lang="es-PE" sz="1400" dirty="0"/>
                    </a:p>
                  </a:txBody>
                  <a:tcPr/>
                </a:tc>
              </a:tr>
              <a:tr h="238195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M. Calle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31.03.2019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V.2</a:t>
                      </a:r>
                      <a:endParaRPr lang="es-PE" sz="1400" dirty="0"/>
                    </a:p>
                  </a:txBody>
                  <a:tcPr/>
                </a:tc>
              </a:tr>
              <a:tr h="238195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M.Calle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15.02.2019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V.1</a:t>
                      </a:r>
                      <a:endParaRPr lang="es-PE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2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469714" y="6279489"/>
            <a:ext cx="32733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7538300" y="2881661"/>
            <a:ext cx="3308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">
              <a:defRPr/>
            </a:pPr>
            <a:r>
              <a:rPr lang="es-PE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Desde Enero 2017  Hasta  Enero 2019</a:t>
            </a:r>
            <a:endParaRPr lang="es-PE" sz="16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7538300" y="3287341"/>
            <a:ext cx="3308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s-PE" sz="1600" dirty="0">
                <a:solidFill>
                  <a:srgbClr val="000000"/>
                </a:solidFill>
                <a:latin typeface="Calibri" panose="020F0502020204030204" pitchFamily="34" charset="0"/>
              </a:rPr>
              <a:t>Desde Enero 2017  Hasta  Enero 2019</a:t>
            </a:r>
          </a:p>
        </p:txBody>
      </p:sp>
      <p:sp>
        <p:nvSpPr>
          <p:cNvPr id="26" name="Rectángulo 25"/>
          <p:cNvSpPr/>
          <p:nvPr/>
        </p:nvSpPr>
        <p:spPr>
          <a:xfrm>
            <a:off x="7538300" y="3708373"/>
            <a:ext cx="36715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">
              <a:defRPr/>
            </a:pPr>
            <a:r>
              <a:rPr lang="es-PE" sz="1600" dirty="0">
                <a:solidFill>
                  <a:srgbClr val="000000"/>
                </a:solidFill>
                <a:latin typeface="Calibri" panose="020F0502020204030204" pitchFamily="34" charset="0"/>
              </a:rPr>
              <a:t>Desde Enero 2018  Hasta  Diciembre 2018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7538300" y="4129332"/>
            <a:ext cx="3308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s-PE" sz="1600" dirty="0">
                <a:solidFill>
                  <a:srgbClr val="000000"/>
                </a:solidFill>
                <a:latin typeface="Calibri" panose="020F0502020204030204" pitchFamily="34" charset="0"/>
              </a:rPr>
              <a:t>Desde Enero 2018  Hasta  Enero 2019</a:t>
            </a:r>
          </a:p>
        </p:txBody>
      </p:sp>
      <p:graphicFrame>
        <p:nvGraphicFramePr>
          <p:cNvPr id="37" name="Tabla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27944"/>
              </p:ext>
            </p:extLst>
          </p:nvPr>
        </p:nvGraphicFramePr>
        <p:xfrm>
          <a:off x="549728" y="2510571"/>
          <a:ext cx="4673600" cy="2653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cxnSp>
        <p:nvCxnSpPr>
          <p:cNvPr id="23" name="Conector recto de flecha 22"/>
          <p:cNvCxnSpPr/>
          <p:nvPr/>
        </p:nvCxnSpPr>
        <p:spPr>
          <a:xfrm>
            <a:off x="4989610" y="3456618"/>
            <a:ext cx="2261937" cy="0"/>
          </a:xfrm>
          <a:prstGeom prst="straightConnector1">
            <a:avLst/>
          </a:prstGeom>
          <a:ln w="19050"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>
            <a:off x="4989608" y="3868859"/>
            <a:ext cx="2261937" cy="0"/>
          </a:xfrm>
          <a:prstGeom prst="straightConnector1">
            <a:avLst/>
          </a:prstGeom>
          <a:ln w="19050"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/>
          <p:nvPr/>
        </p:nvCxnSpPr>
        <p:spPr>
          <a:xfrm>
            <a:off x="4989607" y="4275346"/>
            <a:ext cx="2261937" cy="0"/>
          </a:xfrm>
          <a:prstGeom prst="straightConnector1">
            <a:avLst/>
          </a:prstGeom>
          <a:ln w="19050"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de flecha 35"/>
          <p:cNvCxnSpPr/>
          <p:nvPr/>
        </p:nvCxnSpPr>
        <p:spPr>
          <a:xfrm>
            <a:off x="4989609" y="3092443"/>
            <a:ext cx="2261937" cy="0"/>
          </a:xfrm>
          <a:prstGeom prst="straightConnector1">
            <a:avLst/>
          </a:prstGeom>
          <a:ln w="19050"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41"/>
          <p:cNvSpPr/>
          <p:nvPr/>
        </p:nvSpPr>
        <p:spPr>
          <a:xfrm>
            <a:off x="503639" y="5450361"/>
            <a:ext cx="22330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2000" dirty="0" smtClean="0">
                <a:solidFill>
                  <a:srgbClr val="FF0000"/>
                </a:solidFill>
              </a:rPr>
              <a:t>Total : 05</a:t>
            </a:r>
            <a:endParaRPr lang="es-PE" sz="2000" dirty="0">
              <a:solidFill>
                <a:srgbClr val="FF0000"/>
              </a:solidFill>
            </a:endParaRPr>
          </a:p>
        </p:txBody>
      </p:sp>
      <p:cxnSp>
        <p:nvCxnSpPr>
          <p:cNvPr id="43" name="Conector recto de flecha 42"/>
          <p:cNvCxnSpPr/>
          <p:nvPr/>
        </p:nvCxnSpPr>
        <p:spPr>
          <a:xfrm>
            <a:off x="4989608" y="4943003"/>
            <a:ext cx="2261937" cy="0"/>
          </a:xfrm>
          <a:prstGeom prst="straightConnector1">
            <a:avLst/>
          </a:prstGeom>
          <a:ln w="19050"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ángulo 45"/>
          <p:cNvSpPr/>
          <p:nvPr/>
        </p:nvSpPr>
        <p:spPr>
          <a:xfrm>
            <a:off x="7538300" y="4773726"/>
            <a:ext cx="36715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>
              <a:defRPr/>
            </a:pPr>
            <a:r>
              <a:rPr lang="es-PE" sz="1600" dirty="0">
                <a:latin typeface="Calibri" panose="020F0502020204030204" pitchFamily="34" charset="0"/>
              </a:rPr>
              <a:t>Desde Enero </a:t>
            </a:r>
            <a:r>
              <a:rPr lang="es-PE" sz="1600" dirty="0" smtClean="0">
                <a:latin typeface="Calibri" panose="020F0502020204030204" pitchFamily="34" charset="0"/>
              </a:rPr>
              <a:t>2017  </a:t>
            </a:r>
            <a:r>
              <a:rPr lang="es-PE" sz="1600" dirty="0">
                <a:latin typeface="Calibri" panose="020F0502020204030204" pitchFamily="34" charset="0"/>
              </a:rPr>
              <a:t>Hasta  </a:t>
            </a:r>
            <a:r>
              <a:rPr lang="es-PE" sz="1600" dirty="0" smtClean="0">
                <a:latin typeface="Calibri" panose="020F0502020204030204" pitchFamily="34" charset="0"/>
              </a:rPr>
              <a:t>Diciembre 2018</a:t>
            </a:r>
            <a:endParaRPr lang="es-PE" sz="1600" dirty="0">
              <a:latin typeface="Calibri" panose="020F0502020204030204" pitchFamily="34" charset="0"/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8783067" y="184902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reeform: Shape 40">
            <a:extLst>
              <a:ext uri="{FF2B5EF4-FFF2-40B4-BE49-F238E27FC236}">
                <a16:creationId xmlns:a16="http://schemas.microsoft.com/office/drawing/2014/main" xmlns="" id="{22B0D82B-B36E-49C0-AB3B-425AADE30200}"/>
              </a:ext>
            </a:extLst>
          </p:cNvPr>
          <p:cNvSpPr/>
          <p:nvPr/>
        </p:nvSpPr>
        <p:spPr>
          <a:xfrm>
            <a:off x="1226834" y="821290"/>
            <a:ext cx="2633965" cy="745593"/>
          </a:xfrm>
          <a:custGeom>
            <a:avLst/>
            <a:gdLst>
              <a:gd name="connsiteX0" fmla="*/ 0 w 2980403"/>
              <a:gd name="connsiteY0" fmla="*/ 207160 h 567531"/>
              <a:gd name="connsiteX1" fmla="*/ 0 w 2980403"/>
              <a:gd name="connsiteY1" fmla="*/ 207161 h 567531"/>
              <a:gd name="connsiteX2" fmla="*/ 0 w 2980403"/>
              <a:gd name="connsiteY2" fmla="*/ 207161 h 567531"/>
              <a:gd name="connsiteX3" fmla="*/ 207161 w 2980403"/>
              <a:gd name="connsiteY3" fmla="*/ 0 h 567531"/>
              <a:gd name="connsiteX4" fmla="*/ 2773242 w 2980403"/>
              <a:gd name="connsiteY4" fmla="*/ 0 h 567531"/>
              <a:gd name="connsiteX5" fmla="*/ 2980403 w 2980403"/>
              <a:gd name="connsiteY5" fmla="*/ 207161 h 567531"/>
              <a:gd name="connsiteX6" fmla="*/ 2980402 w 2980403"/>
              <a:gd name="connsiteY6" fmla="*/ 207161 h 567531"/>
              <a:gd name="connsiteX7" fmla="*/ 2773241 w 2980403"/>
              <a:gd name="connsiteY7" fmla="*/ 414322 h 567531"/>
              <a:gd name="connsiteX8" fmla="*/ 1673312 w 2980403"/>
              <a:gd name="connsiteY8" fmla="*/ 414322 h 567531"/>
              <a:gd name="connsiteX9" fmla="*/ 1490202 w 2980403"/>
              <a:gd name="connsiteY9" fmla="*/ 567531 h 567531"/>
              <a:gd name="connsiteX10" fmla="*/ 1307091 w 2980403"/>
              <a:gd name="connsiteY10" fmla="*/ 414322 h 567531"/>
              <a:gd name="connsiteX11" fmla="*/ 207161 w 2980403"/>
              <a:gd name="connsiteY11" fmla="*/ 414321 h 567531"/>
              <a:gd name="connsiteX12" fmla="*/ 16280 w 2980403"/>
              <a:gd name="connsiteY12" fmla="*/ 287797 h 567531"/>
              <a:gd name="connsiteX13" fmla="*/ 0 w 2980403"/>
              <a:gd name="connsiteY13" fmla="*/ 207161 h 567531"/>
              <a:gd name="connsiteX14" fmla="*/ 16280 w 2980403"/>
              <a:gd name="connsiteY14" fmla="*/ 126525 h 567531"/>
              <a:gd name="connsiteX15" fmla="*/ 207161 w 2980403"/>
              <a:gd name="connsiteY15" fmla="*/ 0 h 56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0403" h="567531">
                <a:moveTo>
                  <a:pt x="0" y="207160"/>
                </a:moveTo>
                <a:lnTo>
                  <a:pt x="0" y="207161"/>
                </a:lnTo>
                <a:lnTo>
                  <a:pt x="0" y="207161"/>
                </a:lnTo>
                <a:close/>
                <a:moveTo>
                  <a:pt x="207161" y="0"/>
                </a:moveTo>
                <a:lnTo>
                  <a:pt x="2773242" y="0"/>
                </a:lnTo>
                <a:cubicBezTo>
                  <a:pt x="2887654" y="0"/>
                  <a:pt x="2980403" y="92749"/>
                  <a:pt x="2980403" y="207161"/>
                </a:cubicBezTo>
                <a:lnTo>
                  <a:pt x="2980402" y="207161"/>
                </a:lnTo>
                <a:cubicBezTo>
                  <a:pt x="2980402" y="321573"/>
                  <a:pt x="2887653" y="414322"/>
                  <a:pt x="2773241" y="414322"/>
                </a:cubicBezTo>
                <a:lnTo>
                  <a:pt x="1673312" y="414322"/>
                </a:lnTo>
                <a:lnTo>
                  <a:pt x="1490202" y="567531"/>
                </a:lnTo>
                <a:lnTo>
                  <a:pt x="1307091" y="414322"/>
                </a:lnTo>
                <a:lnTo>
                  <a:pt x="207161" y="414321"/>
                </a:lnTo>
                <a:cubicBezTo>
                  <a:pt x="121352" y="414321"/>
                  <a:pt x="47728" y="362150"/>
                  <a:pt x="16280" y="287797"/>
                </a:cubicBezTo>
                <a:lnTo>
                  <a:pt x="0" y="207161"/>
                </a:lnTo>
                <a:lnTo>
                  <a:pt x="16280" y="126525"/>
                </a:lnTo>
                <a:cubicBezTo>
                  <a:pt x="47728" y="52171"/>
                  <a:pt x="121352" y="0"/>
                  <a:pt x="207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>
                  <a:tint val="66000"/>
                  <a:satMod val="160000"/>
                </a:srgbClr>
              </a:gs>
              <a:gs pos="100000">
                <a:srgbClr val="CC0000">
                  <a:tint val="44500"/>
                  <a:satMod val="160000"/>
                </a:srgbClr>
              </a:gs>
              <a:gs pos="100000">
                <a:srgbClr val="CC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  <a:extLst/>
        </p:spPr>
        <p:txBody>
          <a:bodyPr vert="horz" wrap="square" lIns="252000" tIns="45720" rIns="91440" bIns="180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A. CARGADOS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Freeform: Shape 40">
            <a:extLst>
              <a:ext uri="{FF2B5EF4-FFF2-40B4-BE49-F238E27FC236}">
                <a16:creationId xmlns:a16="http://schemas.microsoft.com/office/drawing/2014/main" xmlns="" id="{22B0D82B-B36E-49C0-AB3B-425AADE30200}"/>
              </a:ext>
            </a:extLst>
          </p:cNvPr>
          <p:cNvSpPr/>
          <p:nvPr/>
        </p:nvSpPr>
        <p:spPr>
          <a:xfrm>
            <a:off x="7875648" y="821290"/>
            <a:ext cx="2633965" cy="745593"/>
          </a:xfrm>
          <a:custGeom>
            <a:avLst/>
            <a:gdLst>
              <a:gd name="connsiteX0" fmla="*/ 0 w 2980403"/>
              <a:gd name="connsiteY0" fmla="*/ 207160 h 567531"/>
              <a:gd name="connsiteX1" fmla="*/ 0 w 2980403"/>
              <a:gd name="connsiteY1" fmla="*/ 207161 h 567531"/>
              <a:gd name="connsiteX2" fmla="*/ 0 w 2980403"/>
              <a:gd name="connsiteY2" fmla="*/ 207161 h 567531"/>
              <a:gd name="connsiteX3" fmla="*/ 207161 w 2980403"/>
              <a:gd name="connsiteY3" fmla="*/ 0 h 567531"/>
              <a:gd name="connsiteX4" fmla="*/ 2773242 w 2980403"/>
              <a:gd name="connsiteY4" fmla="*/ 0 h 567531"/>
              <a:gd name="connsiteX5" fmla="*/ 2980403 w 2980403"/>
              <a:gd name="connsiteY5" fmla="*/ 207161 h 567531"/>
              <a:gd name="connsiteX6" fmla="*/ 2980402 w 2980403"/>
              <a:gd name="connsiteY6" fmla="*/ 207161 h 567531"/>
              <a:gd name="connsiteX7" fmla="*/ 2773241 w 2980403"/>
              <a:gd name="connsiteY7" fmla="*/ 414322 h 567531"/>
              <a:gd name="connsiteX8" fmla="*/ 1673312 w 2980403"/>
              <a:gd name="connsiteY8" fmla="*/ 414322 h 567531"/>
              <a:gd name="connsiteX9" fmla="*/ 1490202 w 2980403"/>
              <a:gd name="connsiteY9" fmla="*/ 567531 h 567531"/>
              <a:gd name="connsiteX10" fmla="*/ 1307091 w 2980403"/>
              <a:gd name="connsiteY10" fmla="*/ 414322 h 567531"/>
              <a:gd name="connsiteX11" fmla="*/ 207161 w 2980403"/>
              <a:gd name="connsiteY11" fmla="*/ 414321 h 567531"/>
              <a:gd name="connsiteX12" fmla="*/ 16280 w 2980403"/>
              <a:gd name="connsiteY12" fmla="*/ 287797 h 567531"/>
              <a:gd name="connsiteX13" fmla="*/ 0 w 2980403"/>
              <a:gd name="connsiteY13" fmla="*/ 207161 h 567531"/>
              <a:gd name="connsiteX14" fmla="*/ 16280 w 2980403"/>
              <a:gd name="connsiteY14" fmla="*/ 126525 h 567531"/>
              <a:gd name="connsiteX15" fmla="*/ 207161 w 2980403"/>
              <a:gd name="connsiteY15" fmla="*/ 0 h 56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0403" h="567531">
                <a:moveTo>
                  <a:pt x="0" y="207160"/>
                </a:moveTo>
                <a:lnTo>
                  <a:pt x="0" y="207161"/>
                </a:lnTo>
                <a:lnTo>
                  <a:pt x="0" y="207161"/>
                </a:lnTo>
                <a:close/>
                <a:moveTo>
                  <a:pt x="207161" y="0"/>
                </a:moveTo>
                <a:lnTo>
                  <a:pt x="2773242" y="0"/>
                </a:lnTo>
                <a:cubicBezTo>
                  <a:pt x="2887654" y="0"/>
                  <a:pt x="2980403" y="92749"/>
                  <a:pt x="2980403" y="207161"/>
                </a:cubicBezTo>
                <a:lnTo>
                  <a:pt x="2980402" y="207161"/>
                </a:lnTo>
                <a:cubicBezTo>
                  <a:pt x="2980402" y="321573"/>
                  <a:pt x="2887653" y="414322"/>
                  <a:pt x="2773241" y="414322"/>
                </a:cubicBezTo>
                <a:lnTo>
                  <a:pt x="1673312" y="414322"/>
                </a:lnTo>
                <a:lnTo>
                  <a:pt x="1490202" y="567531"/>
                </a:lnTo>
                <a:lnTo>
                  <a:pt x="1307091" y="414322"/>
                </a:lnTo>
                <a:lnTo>
                  <a:pt x="207161" y="414321"/>
                </a:lnTo>
                <a:cubicBezTo>
                  <a:pt x="121352" y="414321"/>
                  <a:pt x="47728" y="362150"/>
                  <a:pt x="16280" y="287797"/>
                </a:cubicBezTo>
                <a:lnTo>
                  <a:pt x="0" y="207161"/>
                </a:lnTo>
                <a:lnTo>
                  <a:pt x="16280" y="126525"/>
                </a:lnTo>
                <a:cubicBezTo>
                  <a:pt x="47728" y="52171"/>
                  <a:pt x="121352" y="0"/>
                  <a:pt x="207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>
                  <a:tint val="66000"/>
                  <a:satMod val="160000"/>
                </a:srgbClr>
              </a:gs>
              <a:gs pos="100000">
                <a:srgbClr val="CC0000">
                  <a:tint val="44500"/>
                  <a:satMod val="160000"/>
                </a:srgbClr>
              </a:gs>
              <a:gs pos="100000">
                <a:srgbClr val="CC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  <a:extLst/>
        </p:spPr>
        <p:txBody>
          <a:bodyPr vert="horz" wrap="square" lIns="252000" tIns="45720" rIns="91440" bIns="180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DATA HISTÓRICA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5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397522" y="6279489"/>
            <a:ext cx="4892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1</a:t>
            </a:r>
            <a:endParaRPr lang="es-PE" sz="1600" dirty="0">
              <a:solidFill>
                <a:srgbClr val="FFFF00"/>
              </a:solidFill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5324513" y="28028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66703"/>
              </p:ext>
            </p:extLst>
          </p:nvPr>
        </p:nvGraphicFramePr>
        <p:xfrm>
          <a:off x="335193" y="285676"/>
          <a:ext cx="4673600" cy="75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470" y="1364088"/>
            <a:ext cx="8964009" cy="445919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2" name="Rectángulo 31"/>
          <p:cNvSpPr/>
          <p:nvPr/>
        </p:nvSpPr>
        <p:spPr>
          <a:xfrm>
            <a:off x="1532422" y="6030474"/>
            <a:ext cx="33163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 </a:t>
            </a:r>
            <a:r>
              <a:rPr lang="es-PE" sz="1400" dirty="0" smtClean="0">
                <a:solidFill>
                  <a:srgbClr val="C00000"/>
                </a:solidFill>
              </a:rPr>
              <a:t>:  Ms. Excel </a:t>
            </a:r>
            <a:r>
              <a:rPr lang="es-PE" sz="1400" dirty="0">
                <a:solidFill>
                  <a:srgbClr val="C00000"/>
                </a:solidFill>
              </a:rPr>
              <a:t>- PDF</a:t>
            </a:r>
          </a:p>
          <a:p>
            <a:endParaRPr lang="es-PE" sz="1400" dirty="0" smtClean="0">
              <a:solidFill>
                <a:srgbClr val="FF0000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4716779" y="6030474"/>
            <a:ext cx="441518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Fechas a consultar 	:  Ene 2018 – Ene 2019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4"/>
              </a:rPr>
              <a:t>Microtrategy/RTAR</a:t>
            </a:r>
            <a:endParaRPr lang="es-PE" sz="1400" dirty="0" smtClean="0">
              <a:solidFill>
                <a:srgbClr val="FF9900"/>
              </a:solidFill>
            </a:endParaRPr>
          </a:p>
          <a:p>
            <a:endParaRPr lang="es-PE" sz="14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87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397522" y="6279489"/>
            <a:ext cx="4892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2</a:t>
            </a:r>
            <a:endParaRPr lang="es-PE" sz="1600" dirty="0">
              <a:solidFill>
                <a:srgbClr val="FFFF00"/>
              </a:solidFill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5324513" y="28028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38251"/>
              </p:ext>
            </p:extLst>
          </p:nvPr>
        </p:nvGraphicFramePr>
        <p:xfrm>
          <a:off x="335193" y="285676"/>
          <a:ext cx="4673600" cy="75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2" name="Rectángulo 31"/>
          <p:cNvSpPr/>
          <p:nvPr/>
        </p:nvSpPr>
        <p:spPr>
          <a:xfrm>
            <a:off x="1327885" y="6021094"/>
            <a:ext cx="33163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 </a:t>
            </a:r>
            <a:r>
              <a:rPr lang="es-PE" sz="1400" dirty="0" smtClean="0">
                <a:solidFill>
                  <a:srgbClr val="C00000"/>
                </a:solidFill>
              </a:rPr>
              <a:t>:  Ms. Excel </a:t>
            </a:r>
            <a:r>
              <a:rPr lang="es-PE" sz="1400" dirty="0">
                <a:solidFill>
                  <a:srgbClr val="C00000"/>
                </a:solidFill>
              </a:rPr>
              <a:t>- PDF</a:t>
            </a:r>
          </a:p>
          <a:p>
            <a:endParaRPr lang="es-PE" sz="1400" dirty="0" smtClean="0">
              <a:solidFill>
                <a:srgbClr val="FF0000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5819277" y="6021093"/>
            <a:ext cx="441518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Fechas a consultar 	:  Ene 2017 – Ene 2019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Microtrategy/TARI</a:t>
            </a:r>
            <a:endParaRPr lang="es-PE" sz="1400" dirty="0" smtClean="0">
              <a:solidFill>
                <a:srgbClr val="FF9900"/>
              </a:solidFill>
            </a:endParaRPr>
          </a:p>
          <a:p>
            <a:endParaRPr lang="es-PE" sz="1400" dirty="0" smtClean="0">
              <a:solidFill>
                <a:srgbClr val="FF99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169" y="1219126"/>
            <a:ext cx="9543799" cy="46610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289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397522" y="6279489"/>
            <a:ext cx="4892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3</a:t>
            </a:r>
            <a:endParaRPr lang="es-PE" sz="1600" dirty="0">
              <a:solidFill>
                <a:srgbClr val="FFFF00"/>
              </a:solidFill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5324513" y="28028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731485"/>
              </p:ext>
            </p:extLst>
          </p:nvPr>
        </p:nvGraphicFramePr>
        <p:xfrm>
          <a:off x="335193" y="285676"/>
          <a:ext cx="4673600" cy="75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2" name="Rectángulo 31"/>
          <p:cNvSpPr/>
          <p:nvPr/>
        </p:nvSpPr>
        <p:spPr>
          <a:xfrm>
            <a:off x="1327885" y="6021094"/>
            <a:ext cx="33163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 </a:t>
            </a:r>
            <a:r>
              <a:rPr lang="es-PE" sz="1400" dirty="0" smtClean="0">
                <a:solidFill>
                  <a:srgbClr val="C00000"/>
                </a:solidFill>
              </a:rPr>
              <a:t>:  Ms. Excel </a:t>
            </a:r>
            <a:r>
              <a:rPr lang="es-PE" sz="1400" dirty="0">
                <a:solidFill>
                  <a:srgbClr val="C00000"/>
                </a:solidFill>
              </a:rPr>
              <a:t>- PDF</a:t>
            </a:r>
          </a:p>
          <a:p>
            <a:endParaRPr lang="es-PE" sz="1400" dirty="0" smtClean="0">
              <a:solidFill>
                <a:srgbClr val="FF0000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5819277" y="6021093"/>
            <a:ext cx="538212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Fechas a consultar 	:  Ene 2018 – Dic 2018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Microtrategy/03_FACT_TARIFA_SUB</a:t>
            </a:r>
            <a:endParaRPr lang="es-PE" sz="1400" dirty="0" smtClean="0">
              <a:solidFill>
                <a:srgbClr val="FF9900"/>
              </a:solidFill>
            </a:endParaRPr>
          </a:p>
          <a:p>
            <a:endParaRPr lang="es-PE" sz="1400" dirty="0" smtClean="0">
              <a:solidFill>
                <a:srgbClr val="FF99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719" y="1279406"/>
            <a:ext cx="9369481" cy="461330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44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397522" y="6279489"/>
            <a:ext cx="4892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4</a:t>
            </a:r>
            <a:endParaRPr lang="es-PE" sz="1600" dirty="0">
              <a:solidFill>
                <a:srgbClr val="FFFF00"/>
              </a:solidFill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5324513" y="28028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560816"/>
              </p:ext>
            </p:extLst>
          </p:nvPr>
        </p:nvGraphicFramePr>
        <p:xfrm>
          <a:off x="335193" y="285676"/>
          <a:ext cx="4673600" cy="75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2" name="Rectángulo 31"/>
          <p:cNvSpPr/>
          <p:nvPr/>
        </p:nvSpPr>
        <p:spPr>
          <a:xfrm>
            <a:off x="1327885" y="6021094"/>
            <a:ext cx="33163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 </a:t>
            </a:r>
            <a:r>
              <a:rPr lang="es-PE" sz="1400" dirty="0" smtClean="0">
                <a:solidFill>
                  <a:srgbClr val="C00000"/>
                </a:solidFill>
              </a:rPr>
              <a:t>:  Ms. Excel </a:t>
            </a:r>
            <a:r>
              <a:rPr lang="es-PE" sz="1400" dirty="0">
                <a:solidFill>
                  <a:srgbClr val="C00000"/>
                </a:solidFill>
              </a:rPr>
              <a:t>- PDF</a:t>
            </a:r>
          </a:p>
          <a:p>
            <a:endParaRPr lang="es-PE" sz="1400" dirty="0" smtClean="0">
              <a:solidFill>
                <a:srgbClr val="FF0000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5498433" y="6021093"/>
            <a:ext cx="57029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Fechas a consultar 	:  Ene 2018 – Ene 2019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Microtrategy/12_FACT_TARIFA_AGU_SUB</a:t>
            </a:r>
            <a:endParaRPr lang="es-PE" sz="1400" dirty="0" smtClean="0">
              <a:solidFill>
                <a:srgbClr val="FF9900"/>
              </a:solidFill>
            </a:endParaRPr>
          </a:p>
          <a:p>
            <a:endParaRPr lang="es-PE" sz="1400" dirty="0" smtClean="0">
              <a:solidFill>
                <a:srgbClr val="FF990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885" y="1195330"/>
            <a:ext cx="9612673" cy="47362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3585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1397522" y="6279489"/>
            <a:ext cx="50206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  <a:endParaRPr lang="es-PE" sz="1600" dirty="0">
              <a:solidFill>
                <a:srgbClr val="FFFF00"/>
              </a:solidFill>
            </a:endParaRPr>
          </a:p>
        </p:txBody>
      </p:sp>
      <p:pic>
        <p:nvPicPr>
          <p:cNvPr id="49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5324513" y="280282"/>
            <a:ext cx="819125" cy="7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144360"/>
              </p:ext>
            </p:extLst>
          </p:nvPr>
        </p:nvGraphicFramePr>
        <p:xfrm>
          <a:off x="335193" y="285676"/>
          <a:ext cx="4673600" cy="75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379057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0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2" name="Rectángulo 31"/>
          <p:cNvSpPr/>
          <p:nvPr/>
        </p:nvSpPr>
        <p:spPr>
          <a:xfrm>
            <a:off x="1327885" y="6021094"/>
            <a:ext cx="33163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 </a:t>
            </a:r>
            <a:r>
              <a:rPr lang="es-PE" sz="1400" dirty="0" smtClean="0">
                <a:solidFill>
                  <a:srgbClr val="C00000"/>
                </a:solidFill>
              </a:rPr>
              <a:t>:  Ms. Excel </a:t>
            </a:r>
            <a:r>
              <a:rPr lang="es-PE" sz="1400" dirty="0">
                <a:solidFill>
                  <a:srgbClr val="C00000"/>
                </a:solidFill>
              </a:rPr>
              <a:t>- PDF</a:t>
            </a:r>
          </a:p>
          <a:p>
            <a:endParaRPr lang="es-PE" sz="1400" dirty="0" smtClean="0">
              <a:solidFill>
                <a:srgbClr val="FF0000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5498433" y="6021093"/>
            <a:ext cx="57029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Fechas a consultar 	:  Ene 2017 – Dic 2018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Microtrategy/SUMINISTROS</a:t>
            </a:r>
            <a:endParaRPr lang="es-PE" sz="1400" dirty="0" smtClean="0">
              <a:solidFill>
                <a:srgbClr val="FF9900"/>
              </a:solidFill>
            </a:endParaRPr>
          </a:p>
          <a:p>
            <a:endParaRPr lang="es-PE" sz="1400" dirty="0" smtClean="0">
              <a:solidFill>
                <a:srgbClr val="FF99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624" y="1341684"/>
            <a:ext cx="9414027" cy="44065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51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102255" y="1834966"/>
            <a:ext cx="810427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Automatización </a:t>
            </a:r>
          </a:p>
          <a:p>
            <a:pPr algn="ctr"/>
            <a:r>
              <a:rPr lang="es-ES" sz="6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r>
              <a:rPr lang="es-ES" sz="6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 Cuadros y Gráficos</a:t>
            </a:r>
            <a:endParaRPr lang="es-E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970723" y="4296640"/>
            <a:ext cx="4716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3200" b="1" dirty="0" smtClean="0">
                <a:solidFill>
                  <a:srgbClr val="FFFF00"/>
                </a:solidFill>
              </a:rPr>
              <a:t>B</a:t>
            </a:r>
            <a:endParaRPr lang="es-PE" sz="3200" b="1" dirty="0">
              <a:solidFill>
                <a:srgbClr val="FFFF00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914455" y="5267406"/>
            <a:ext cx="1253732" cy="7179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Rectangle 7"/>
          <p:cNvSpPr/>
          <p:nvPr/>
        </p:nvSpPr>
        <p:spPr>
          <a:xfrm rot="3455767">
            <a:off x="4981610" y="5304639"/>
            <a:ext cx="717947" cy="1376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latin typeface="Century Gothic"/>
              <a:cs typeface="Century Gothic"/>
            </a:endParaRPr>
          </a:p>
        </p:txBody>
      </p:sp>
      <p:cxnSp>
        <p:nvCxnSpPr>
          <p:cNvPr id="8" name="Straight Connector 13"/>
          <p:cNvCxnSpPr/>
          <p:nvPr/>
        </p:nvCxnSpPr>
        <p:spPr>
          <a:xfrm>
            <a:off x="4762820" y="5487189"/>
            <a:ext cx="1" cy="442111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4"/>
          <p:cNvCxnSpPr/>
          <p:nvPr/>
        </p:nvCxnSpPr>
        <p:spPr>
          <a:xfrm>
            <a:off x="5890879" y="4881415"/>
            <a:ext cx="0" cy="360964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5"/>
          <p:cNvCxnSpPr/>
          <p:nvPr/>
        </p:nvCxnSpPr>
        <p:spPr>
          <a:xfrm>
            <a:off x="7153408" y="4502776"/>
            <a:ext cx="0" cy="686935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0"/>
          <p:cNvSpPr txBox="1"/>
          <p:nvPr/>
        </p:nvSpPr>
        <p:spPr>
          <a:xfrm>
            <a:off x="3672609" y="5389852"/>
            <a:ext cx="1076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en-US" sz="1200" dirty="0" smtClean="0">
                <a:latin typeface="Century Gothic"/>
                <a:cs typeface="Century Gothic"/>
              </a:rPr>
              <a:t>Datos</a:t>
            </a:r>
            <a:endParaRPr lang="en-US" sz="1200" dirty="0">
              <a:latin typeface="Century Gothic"/>
              <a:cs typeface="Century Gothic"/>
            </a:endParaRPr>
          </a:p>
        </p:txBody>
      </p:sp>
      <p:sp>
        <p:nvSpPr>
          <p:cNvPr id="12" name="TextBox 65"/>
          <p:cNvSpPr txBox="1"/>
          <p:nvPr/>
        </p:nvSpPr>
        <p:spPr>
          <a:xfrm>
            <a:off x="4852171" y="4772084"/>
            <a:ext cx="955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en-US" sz="1200" dirty="0" smtClean="0">
                <a:latin typeface="Century Gothic"/>
                <a:cs typeface="Century Gothic"/>
              </a:rPr>
              <a:t>Carga</a:t>
            </a:r>
            <a:endParaRPr lang="en-US" sz="1200" dirty="0">
              <a:latin typeface="Century Gothic"/>
              <a:cs typeface="Century Gothic"/>
            </a:endParaRPr>
          </a:p>
        </p:txBody>
      </p:sp>
      <p:sp>
        <p:nvSpPr>
          <p:cNvPr id="13" name="TextBox 66"/>
          <p:cNvSpPr txBox="1"/>
          <p:nvPr/>
        </p:nvSpPr>
        <p:spPr>
          <a:xfrm>
            <a:off x="5972361" y="4372897"/>
            <a:ext cx="1137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r"/>
            <a:r>
              <a:rPr lang="en-US" sz="1200" dirty="0" smtClean="0">
                <a:latin typeface="Century Gothic"/>
                <a:cs typeface="Century Gothic"/>
              </a:rPr>
              <a:t>Explotación</a:t>
            </a:r>
            <a:endParaRPr lang="en-US" sz="1200" dirty="0">
              <a:latin typeface="Century Gothic"/>
              <a:cs typeface="Century Gothic"/>
            </a:endParaRPr>
          </a:p>
        </p:txBody>
      </p:sp>
      <p:grpSp>
        <p:nvGrpSpPr>
          <p:cNvPr id="14" name="Group 22">
            <a:extLst>
              <a:ext uri="{FF2B5EF4-FFF2-40B4-BE49-F238E27FC236}">
                <a16:creationId xmlns:a16="http://schemas.microsoft.com/office/drawing/2014/main" xmlns="" id="{DFD5003F-ADAD-4141-91B7-5673EC47B26E}"/>
              </a:ext>
            </a:extLst>
          </p:cNvPr>
          <p:cNvGrpSpPr/>
          <p:nvPr/>
        </p:nvGrpSpPr>
        <p:grpSpPr>
          <a:xfrm>
            <a:off x="6809213" y="5267406"/>
            <a:ext cx="717947" cy="717947"/>
            <a:chOff x="3645099" y="2901577"/>
            <a:chExt cx="717947" cy="717947"/>
          </a:xfrm>
        </p:grpSpPr>
        <p:sp>
          <p:nvSpPr>
            <p:cNvPr id="15" name="Oval 12"/>
            <p:cNvSpPr/>
            <p:nvPr/>
          </p:nvSpPr>
          <p:spPr>
            <a:xfrm>
              <a:off x="3645099" y="2901577"/>
              <a:ext cx="717947" cy="7179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dirty="0">
                <a:solidFill>
                  <a:schemeClr val="bg1"/>
                </a:solidFill>
                <a:latin typeface="FontAwesome" pitchFamily="2" charset="0"/>
                <a:cs typeface="Century Gothic"/>
              </a:endParaRPr>
            </a:p>
          </p:txBody>
        </p:sp>
        <p:grpSp>
          <p:nvGrpSpPr>
            <p:cNvPr id="16" name="Group 41"/>
            <p:cNvGrpSpPr/>
            <p:nvPr/>
          </p:nvGrpSpPr>
          <p:grpSpPr>
            <a:xfrm>
              <a:off x="3838538" y="3095016"/>
              <a:ext cx="331068" cy="331068"/>
              <a:chOff x="7788013" y="3933196"/>
              <a:chExt cx="338328" cy="333822"/>
            </a:xfrm>
            <a:solidFill>
              <a:schemeClr val="bg1"/>
            </a:solidFill>
          </p:grpSpPr>
          <p:sp>
            <p:nvSpPr>
              <p:cNvPr id="17" name="Freeform 33"/>
              <p:cNvSpPr>
                <a:spLocks/>
              </p:cNvSpPr>
              <p:nvPr/>
            </p:nvSpPr>
            <p:spPr bwMode="auto">
              <a:xfrm>
                <a:off x="7931740" y="4031979"/>
                <a:ext cx="56092" cy="67357"/>
              </a:xfrm>
              <a:custGeom>
                <a:avLst/>
                <a:gdLst>
                  <a:gd name="T0" fmla="*/ 471 w 947"/>
                  <a:gd name="T1" fmla="*/ 0 h 1135"/>
                  <a:gd name="T2" fmla="*/ 473 w 947"/>
                  <a:gd name="T3" fmla="*/ 0 h 1135"/>
                  <a:gd name="T4" fmla="*/ 473 w 947"/>
                  <a:gd name="T5" fmla="*/ 0 h 1135"/>
                  <a:gd name="T6" fmla="*/ 473 w 947"/>
                  <a:gd name="T7" fmla="*/ 0 h 1135"/>
                  <a:gd name="T8" fmla="*/ 475 w 947"/>
                  <a:gd name="T9" fmla="*/ 0 h 1135"/>
                  <a:gd name="T10" fmla="*/ 475 w 947"/>
                  <a:gd name="T11" fmla="*/ 0 h 1135"/>
                  <a:gd name="T12" fmla="*/ 475 w 947"/>
                  <a:gd name="T13" fmla="*/ 0 h 1135"/>
                  <a:gd name="T14" fmla="*/ 475 w 947"/>
                  <a:gd name="T15" fmla="*/ 0 h 1135"/>
                  <a:gd name="T16" fmla="*/ 546 w 947"/>
                  <a:gd name="T17" fmla="*/ 6 h 1135"/>
                  <a:gd name="T18" fmla="*/ 613 w 947"/>
                  <a:gd name="T19" fmla="*/ 18 h 1135"/>
                  <a:gd name="T20" fmla="*/ 674 w 947"/>
                  <a:gd name="T21" fmla="*/ 35 h 1135"/>
                  <a:gd name="T22" fmla="*/ 729 w 947"/>
                  <a:gd name="T23" fmla="*/ 59 h 1135"/>
                  <a:gd name="T24" fmla="*/ 779 w 947"/>
                  <a:gd name="T25" fmla="*/ 90 h 1135"/>
                  <a:gd name="T26" fmla="*/ 822 w 947"/>
                  <a:gd name="T27" fmla="*/ 127 h 1135"/>
                  <a:gd name="T28" fmla="*/ 861 w 947"/>
                  <a:gd name="T29" fmla="*/ 168 h 1135"/>
                  <a:gd name="T30" fmla="*/ 892 w 947"/>
                  <a:gd name="T31" fmla="*/ 217 h 1135"/>
                  <a:gd name="T32" fmla="*/ 916 w 947"/>
                  <a:gd name="T33" fmla="*/ 270 h 1135"/>
                  <a:gd name="T34" fmla="*/ 933 w 947"/>
                  <a:gd name="T35" fmla="*/ 331 h 1135"/>
                  <a:gd name="T36" fmla="*/ 944 w 947"/>
                  <a:gd name="T37" fmla="*/ 395 h 1135"/>
                  <a:gd name="T38" fmla="*/ 947 w 947"/>
                  <a:gd name="T39" fmla="*/ 466 h 1135"/>
                  <a:gd name="T40" fmla="*/ 942 w 947"/>
                  <a:gd name="T41" fmla="*/ 559 h 1135"/>
                  <a:gd name="T42" fmla="*/ 933 w 947"/>
                  <a:gd name="T43" fmla="*/ 647 h 1135"/>
                  <a:gd name="T44" fmla="*/ 918 w 947"/>
                  <a:gd name="T45" fmla="*/ 729 h 1135"/>
                  <a:gd name="T46" fmla="*/ 895 w 947"/>
                  <a:gd name="T47" fmla="*/ 803 h 1135"/>
                  <a:gd name="T48" fmla="*/ 869 w 947"/>
                  <a:gd name="T49" fmla="*/ 871 h 1135"/>
                  <a:gd name="T50" fmla="*/ 836 w 947"/>
                  <a:gd name="T51" fmla="*/ 931 h 1135"/>
                  <a:gd name="T52" fmla="*/ 798 w 947"/>
                  <a:gd name="T53" fmla="*/ 985 h 1135"/>
                  <a:gd name="T54" fmla="*/ 757 w 947"/>
                  <a:gd name="T55" fmla="*/ 1031 h 1135"/>
                  <a:gd name="T56" fmla="*/ 708 w 947"/>
                  <a:gd name="T57" fmla="*/ 1068 h 1135"/>
                  <a:gd name="T58" fmla="*/ 656 w 947"/>
                  <a:gd name="T59" fmla="*/ 1097 h 1135"/>
                  <a:gd name="T60" fmla="*/ 601 w 947"/>
                  <a:gd name="T61" fmla="*/ 1120 h 1135"/>
                  <a:gd name="T62" fmla="*/ 540 w 947"/>
                  <a:gd name="T63" fmla="*/ 1132 h 1135"/>
                  <a:gd name="T64" fmla="*/ 475 w 947"/>
                  <a:gd name="T65" fmla="*/ 1135 h 1135"/>
                  <a:gd name="T66" fmla="*/ 475 w 947"/>
                  <a:gd name="T67" fmla="*/ 1135 h 1135"/>
                  <a:gd name="T68" fmla="*/ 471 w 947"/>
                  <a:gd name="T69" fmla="*/ 1135 h 1135"/>
                  <a:gd name="T70" fmla="*/ 471 w 947"/>
                  <a:gd name="T71" fmla="*/ 1135 h 1135"/>
                  <a:gd name="T72" fmla="*/ 407 w 947"/>
                  <a:gd name="T73" fmla="*/ 1132 h 1135"/>
                  <a:gd name="T74" fmla="*/ 346 w 947"/>
                  <a:gd name="T75" fmla="*/ 1120 h 1135"/>
                  <a:gd name="T76" fmla="*/ 289 w 947"/>
                  <a:gd name="T77" fmla="*/ 1097 h 1135"/>
                  <a:gd name="T78" fmla="*/ 237 w 947"/>
                  <a:gd name="T79" fmla="*/ 1068 h 1135"/>
                  <a:gd name="T80" fmla="*/ 191 w 947"/>
                  <a:gd name="T81" fmla="*/ 1031 h 1135"/>
                  <a:gd name="T82" fmla="*/ 147 w 947"/>
                  <a:gd name="T83" fmla="*/ 985 h 1135"/>
                  <a:gd name="T84" fmla="*/ 109 w 947"/>
                  <a:gd name="T85" fmla="*/ 931 h 1135"/>
                  <a:gd name="T86" fmla="*/ 78 w 947"/>
                  <a:gd name="T87" fmla="*/ 871 h 1135"/>
                  <a:gd name="T88" fmla="*/ 50 w 947"/>
                  <a:gd name="T89" fmla="*/ 803 h 1135"/>
                  <a:gd name="T90" fmla="*/ 30 w 947"/>
                  <a:gd name="T91" fmla="*/ 729 h 1135"/>
                  <a:gd name="T92" fmla="*/ 14 w 947"/>
                  <a:gd name="T93" fmla="*/ 647 h 1135"/>
                  <a:gd name="T94" fmla="*/ 4 w 947"/>
                  <a:gd name="T95" fmla="*/ 559 h 1135"/>
                  <a:gd name="T96" fmla="*/ 0 w 947"/>
                  <a:gd name="T97" fmla="*/ 466 h 1135"/>
                  <a:gd name="T98" fmla="*/ 2 w 947"/>
                  <a:gd name="T99" fmla="*/ 395 h 1135"/>
                  <a:gd name="T100" fmla="*/ 12 w 947"/>
                  <a:gd name="T101" fmla="*/ 331 h 1135"/>
                  <a:gd name="T102" fmla="*/ 30 w 947"/>
                  <a:gd name="T103" fmla="*/ 270 h 1135"/>
                  <a:gd name="T104" fmla="*/ 56 w 947"/>
                  <a:gd name="T105" fmla="*/ 217 h 1135"/>
                  <a:gd name="T106" fmla="*/ 87 w 947"/>
                  <a:gd name="T107" fmla="*/ 168 h 1135"/>
                  <a:gd name="T108" fmla="*/ 123 w 947"/>
                  <a:gd name="T109" fmla="*/ 127 h 1135"/>
                  <a:gd name="T110" fmla="*/ 168 w 947"/>
                  <a:gd name="T111" fmla="*/ 90 h 1135"/>
                  <a:gd name="T112" fmla="*/ 217 w 947"/>
                  <a:gd name="T113" fmla="*/ 59 h 1135"/>
                  <a:gd name="T114" fmla="*/ 274 w 947"/>
                  <a:gd name="T115" fmla="*/ 35 h 1135"/>
                  <a:gd name="T116" fmla="*/ 334 w 947"/>
                  <a:gd name="T117" fmla="*/ 18 h 1135"/>
                  <a:gd name="T118" fmla="*/ 400 w 947"/>
                  <a:gd name="T119" fmla="*/ 6 h 1135"/>
                  <a:gd name="T120" fmla="*/ 471 w 947"/>
                  <a:gd name="T121" fmla="*/ 0 h 1135"/>
                  <a:gd name="T122" fmla="*/ 471 w 947"/>
                  <a:gd name="T123" fmla="*/ 0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7" h="1135">
                    <a:moveTo>
                      <a:pt x="471" y="0"/>
                    </a:moveTo>
                    <a:lnTo>
                      <a:pt x="473" y="0"/>
                    </a:lnTo>
                    <a:lnTo>
                      <a:pt x="473" y="0"/>
                    </a:lnTo>
                    <a:lnTo>
                      <a:pt x="473" y="0"/>
                    </a:lnTo>
                    <a:lnTo>
                      <a:pt x="475" y="0"/>
                    </a:lnTo>
                    <a:lnTo>
                      <a:pt x="475" y="0"/>
                    </a:lnTo>
                    <a:lnTo>
                      <a:pt x="475" y="0"/>
                    </a:lnTo>
                    <a:lnTo>
                      <a:pt x="475" y="0"/>
                    </a:lnTo>
                    <a:lnTo>
                      <a:pt x="546" y="6"/>
                    </a:lnTo>
                    <a:lnTo>
                      <a:pt x="613" y="18"/>
                    </a:lnTo>
                    <a:lnTo>
                      <a:pt x="674" y="35"/>
                    </a:lnTo>
                    <a:lnTo>
                      <a:pt x="729" y="59"/>
                    </a:lnTo>
                    <a:lnTo>
                      <a:pt x="779" y="90"/>
                    </a:lnTo>
                    <a:lnTo>
                      <a:pt x="822" y="127"/>
                    </a:lnTo>
                    <a:lnTo>
                      <a:pt x="861" y="168"/>
                    </a:lnTo>
                    <a:lnTo>
                      <a:pt x="892" y="217"/>
                    </a:lnTo>
                    <a:lnTo>
                      <a:pt x="916" y="270"/>
                    </a:lnTo>
                    <a:lnTo>
                      <a:pt x="933" y="331"/>
                    </a:lnTo>
                    <a:lnTo>
                      <a:pt x="944" y="395"/>
                    </a:lnTo>
                    <a:lnTo>
                      <a:pt x="947" y="466"/>
                    </a:lnTo>
                    <a:lnTo>
                      <a:pt x="942" y="559"/>
                    </a:lnTo>
                    <a:lnTo>
                      <a:pt x="933" y="647"/>
                    </a:lnTo>
                    <a:lnTo>
                      <a:pt x="918" y="729"/>
                    </a:lnTo>
                    <a:lnTo>
                      <a:pt x="895" y="803"/>
                    </a:lnTo>
                    <a:lnTo>
                      <a:pt x="869" y="871"/>
                    </a:lnTo>
                    <a:lnTo>
                      <a:pt x="836" y="931"/>
                    </a:lnTo>
                    <a:lnTo>
                      <a:pt x="798" y="985"/>
                    </a:lnTo>
                    <a:lnTo>
                      <a:pt x="757" y="1031"/>
                    </a:lnTo>
                    <a:lnTo>
                      <a:pt x="708" y="1068"/>
                    </a:lnTo>
                    <a:lnTo>
                      <a:pt x="656" y="1097"/>
                    </a:lnTo>
                    <a:lnTo>
                      <a:pt x="601" y="1120"/>
                    </a:lnTo>
                    <a:lnTo>
                      <a:pt x="540" y="1132"/>
                    </a:lnTo>
                    <a:lnTo>
                      <a:pt x="475" y="1135"/>
                    </a:lnTo>
                    <a:lnTo>
                      <a:pt x="475" y="1135"/>
                    </a:lnTo>
                    <a:lnTo>
                      <a:pt x="471" y="1135"/>
                    </a:lnTo>
                    <a:lnTo>
                      <a:pt x="471" y="1135"/>
                    </a:lnTo>
                    <a:lnTo>
                      <a:pt x="407" y="1132"/>
                    </a:lnTo>
                    <a:lnTo>
                      <a:pt x="346" y="1120"/>
                    </a:lnTo>
                    <a:lnTo>
                      <a:pt x="289" y="1097"/>
                    </a:lnTo>
                    <a:lnTo>
                      <a:pt x="237" y="1068"/>
                    </a:lnTo>
                    <a:lnTo>
                      <a:pt x="191" y="1031"/>
                    </a:lnTo>
                    <a:lnTo>
                      <a:pt x="147" y="985"/>
                    </a:lnTo>
                    <a:lnTo>
                      <a:pt x="109" y="931"/>
                    </a:lnTo>
                    <a:lnTo>
                      <a:pt x="78" y="871"/>
                    </a:lnTo>
                    <a:lnTo>
                      <a:pt x="50" y="803"/>
                    </a:lnTo>
                    <a:lnTo>
                      <a:pt x="30" y="729"/>
                    </a:lnTo>
                    <a:lnTo>
                      <a:pt x="14" y="647"/>
                    </a:lnTo>
                    <a:lnTo>
                      <a:pt x="4" y="559"/>
                    </a:lnTo>
                    <a:lnTo>
                      <a:pt x="0" y="466"/>
                    </a:lnTo>
                    <a:lnTo>
                      <a:pt x="2" y="395"/>
                    </a:lnTo>
                    <a:lnTo>
                      <a:pt x="12" y="331"/>
                    </a:lnTo>
                    <a:lnTo>
                      <a:pt x="30" y="270"/>
                    </a:lnTo>
                    <a:lnTo>
                      <a:pt x="56" y="217"/>
                    </a:lnTo>
                    <a:lnTo>
                      <a:pt x="87" y="168"/>
                    </a:lnTo>
                    <a:lnTo>
                      <a:pt x="123" y="127"/>
                    </a:lnTo>
                    <a:lnTo>
                      <a:pt x="168" y="90"/>
                    </a:lnTo>
                    <a:lnTo>
                      <a:pt x="217" y="59"/>
                    </a:lnTo>
                    <a:lnTo>
                      <a:pt x="274" y="35"/>
                    </a:lnTo>
                    <a:lnTo>
                      <a:pt x="334" y="18"/>
                    </a:lnTo>
                    <a:lnTo>
                      <a:pt x="400" y="6"/>
                    </a:lnTo>
                    <a:lnTo>
                      <a:pt x="471" y="0"/>
                    </a:lnTo>
                    <a:lnTo>
                      <a:pt x="4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/>
                <a:endParaRPr lang="en-US" sz="1300" dirty="0">
                  <a:solidFill>
                    <a:prstClr val="black"/>
                  </a:solidFill>
                  <a:latin typeface="Century Gothic"/>
                  <a:cs typeface="Century Gothic"/>
                </a:endParaRPr>
              </a:p>
            </p:txBody>
          </p:sp>
          <p:sp>
            <p:nvSpPr>
              <p:cNvPr id="18" name="Freeform 34"/>
              <p:cNvSpPr>
                <a:spLocks/>
              </p:cNvSpPr>
              <p:nvPr/>
            </p:nvSpPr>
            <p:spPr bwMode="auto">
              <a:xfrm>
                <a:off x="7850152" y="4198949"/>
                <a:ext cx="24429" cy="41505"/>
              </a:xfrm>
              <a:custGeom>
                <a:avLst/>
                <a:gdLst>
                  <a:gd name="T0" fmla="*/ 265 w 414"/>
                  <a:gd name="T1" fmla="*/ 0 h 699"/>
                  <a:gd name="T2" fmla="*/ 310 w 414"/>
                  <a:gd name="T3" fmla="*/ 3 h 699"/>
                  <a:gd name="T4" fmla="*/ 355 w 414"/>
                  <a:gd name="T5" fmla="*/ 14 h 699"/>
                  <a:gd name="T6" fmla="*/ 397 w 414"/>
                  <a:gd name="T7" fmla="*/ 29 h 699"/>
                  <a:gd name="T8" fmla="*/ 409 w 414"/>
                  <a:gd name="T9" fmla="*/ 38 h 699"/>
                  <a:gd name="T10" fmla="*/ 414 w 414"/>
                  <a:gd name="T11" fmla="*/ 52 h 699"/>
                  <a:gd name="T12" fmla="*/ 414 w 414"/>
                  <a:gd name="T13" fmla="*/ 67 h 699"/>
                  <a:gd name="T14" fmla="*/ 391 w 414"/>
                  <a:gd name="T15" fmla="*/ 145 h 699"/>
                  <a:gd name="T16" fmla="*/ 388 w 414"/>
                  <a:gd name="T17" fmla="*/ 152 h 699"/>
                  <a:gd name="T18" fmla="*/ 383 w 414"/>
                  <a:gd name="T19" fmla="*/ 159 h 699"/>
                  <a:gd name="T20" fmla="*/ 376 w 414"/>
                  <a:gd name="T21" fmla="*/ 164 h 699"/>
                  <a:gd name="T22" fmla="*/ 367 w 414"/>
                  <a:gd name="T23" fmla="*/ 168 h 699"/>
                  <a:gd name="T24" fmla="*/ 358 w 414"/>
                  <a:gd name="T25" fmla="*/ 168 h 699"/>
                  <a:gd name="T26" fmla="*/ 350 w 414"/>
                  <a:gd name="T27" fmla="*/ 166 h 699"/>
                  <a:gd name="T28" fmla="*/ 327 w 414"/>
                  <a:gd name="T29" fmla="*/ 161 h 699"/>
                  <a:gd name="T30" fmla="*/ 308 w 414"/>
                  <a:gd name="T31" fmla="*/ 157 h 699"/>
                  <a:gd name="T32" fmla="*/ 307 w 414"/>
                  <a:gd name="T33" fmla="*/ 157 h 699"/>
                  <a:gd name="T34" fmla="*/ 289 w 414"/>
                  <a:gd name="T35" fmla="*/ 161 h 699"/>
                  <a:gd name="T36" fmla="*/ 275 w 414"/>
                  <a:gd name="T37" fmla="*/ 169 h 699"/>
                  <a:gd name="T38" fmla="*/ 268 w 414"/>
                  <a:gd name="T39" fmla="*/ 187 h 699"/>
                  <a:gd name="T40" fmla="*/ 267 w 414"/>
                  <a:gd name="T41" fmla="*/ 209 h 699"/>
                  <a:gd name="T42" fmla="*/ 267 w 414"/>
                  <a:gd name="T43" fmla="*/ 284 h 699"/>
                  <a:gd name="T44" fmla="*/ 378 w 414"/>
                  <a:gd name="T45" fmla="*/ 284 h 699"/>
                  <a:gd name="T46" fmla="*/ 393 w 414"/>
                  <a:gd name="T47" fmla="*/ 289 h 699"/>
                  <a:gd name="T48" fmla="*/ 405 w 414"/>
                  <a:gd name="T49" fmla="*/ 299 h 699"/>
                  <a:gd name="T50" fmla="*/ 409 w 414"/>
                  <a:gd name="T51" fmla="*/ 317 h 699"/>
                  <a:gd name="T52" fmla="*/ 409 w 414"/>
                  <a:gd name="T53" fmla="*/ 384 h 699"/>
                  <a:gd name="T54" fmla="*/ 405 w 414"/>
                  <a:gd name="T55" fmla="*/ 400 h 699"/>
                  <a:gd name="T56" fmla="*/ 393 w 414"/>
                  <a:gd name="T57" fmla="*/ 412 h 699"/>
                  <a:gd name="T58" fmla="*/ 378 w 414"/>
                  <a:gd name="T59" fmla="*/ 415 h 699"/>
                  <a:gd name="T60" fmla="*/ 267 w 414"/>
                  <a:gd name="T61" fmla="*/ 415 h 699"/>
                  <a:gd name="T62" fmla="*/ 267 w 414"/>
                  <a:gd name="T63" fmla="*/ 666 h 699"/>
                  <a:gd name="T64" fmla="*/ 262 w 414"/>
                  <a:gd name="T65" fmla="*/ 683 h 699"/>
                  <a:gd name="T66" fmla="*/ 251 w 414"/>
                  <a:gd name="T67" fmla="*/ 694 h 699"/>
                  <a:gd name="T68" fmla="*/ 234 w 414"/>
                  <a:gd name="T69" fmla="*/ 699 h 699"/>
                  <a:gd name="T70" fmla="*/ 108 w 414"/>
                  <a:gd name="T71" fmla="*/ 699 h 699"/>
                  <a:gd name="T72" fmla="*/ 92 w 414"/>
                  <a:gd name="T73" fmla="*/ 694 h 699"/>
                  <a:gd name="T74" fmla="*/ 80 w 414"/>
                  <a:gd name="T75" fmla="*/ 683 h 699"/>
                  <a:gd name="T76" fmla="*/ 76 w 414"/>
                  <a:gd name="T77" fmla="*/ 666 h 699"/>
                  <a:gd name="T78" fmla="*/ 76 w 414"/>
                  <a:gd name="T79" fmla="*/ 415 h 699"/>
                  <a:gd name="T80" fmla="*/ 31 w 414"/>
                  <a:gd name="T81" fmla="*/ 415 h 699"/>
                  <a:gd name="T82" fmla="*/ 16 w 414"/>
                  <a:gd name="T83" fmla="*/ 410 h 699"/>
                  <a:gd name="T84" fmla="*/ 4 w 414"/>
                  <a:gd name="T85" fmla="*/ 398 h 699"/>
                  <a:gd name="T86" fmla="*/ 0 w 414"/>
                  <a:gd name="T87" fmla="*/ 382 h 699"/>
                  <a:gd name="T88" fmla="*/ 0 w 414"/>
                  <a:gd name="T89" fmla="*/ 317 h 699"/>
                  <a:gd name="T90" fmla="*/ 4 w 414"/>
                  <a:gd name="T91" fmla="*/ 299 h 699"/>
                  <a:gd name="T92" fmla="*/ 16 w 414"/>
                  <a:gd name="T93" fmla="*/ 289 h 699"/>
                  <a:gd name="T94" fmla="*/ 31 w 414"/>
                  <a:gd name="T95" fmla="*/ 284 h 699"/>
                  <a:gd name="T96" fmla="*/ 76 w 414"/>
                  <a:gd name="T97" fmla="*/ 284 h 699"/>
                  <a:gd name="T98" fmla="*/ 76 w 414"/>
                  <a:gd name="T99" fmla="*/ 182 h 699"/>
                  <a:gd name="T100" fmla="*/ 80 w 414"/>
                  <a:gd name="T101" fmla="*/ 142 h 699"/>
                  <a:gd name="T102" fmla="*/ 88 w 414"/>
                  <a:gd name="T103" fmla="*/ 107 h 699"/>
                  <a:gd name="T104" fmla="*/ 104 w 414"/>
                  <a:gd name="T105" fmla="*/ 76 h 699"/>
                  <a:gd name="T106" fmla="*/ 127 w 414"/>
                  <a:gd name="T107" fmla="*/ 50 h 699"/>
                  <a:gd name="T108" fmla="*/ 154 w 414"/>
                  <a:gd name="T109" fmla="*/ 29 h 699"/>
                  <a:gd name="T110" fmla="*/ 187 w 414"/>
                  <a:gd name="T111" fmla="*/ 14 h 699"/>
                  <a:gd name="T112" fmla="*/ 223 w 414"/>
                  <a:gd name="T113" fmla="*/ 3 h 699"/>
                  <a:gd name="T114" fmla="*/ 265 w 414"/>
                  <a:gd name="T11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4" h="699">
                    <a:moveTo>
                      <a:pt x="265" y="0"/>
                    </a:moveTo>
                    <a:lnTo>
                      <a:pt x="310" y="3"/>
                    </a:lnTo>
                    <a:lnTo>
                      <a:pt x="355" y="14"/>
                    </a:lnTo>
                    <a:lnTo>
                      <a:pt x="397" y="29"/>
                    </a:lnTo>
                    <a:lnTo>
                      <a:pt x="409" y="38"/>
                    </a:lnTo>
                    <a:lnTo>
                      <a:pt x="414" y="52"/>
                    </a:lnTo>
                    <a:lnTo>
                      <a:pt x="414" y="67"/>
                    </a:lnTo>
                    <a:lnTo>
                      <a:pt x="391" y="145"/>
                    </a:lnTo>
                    <a:lnTo>
                      <a:pt x="388" y="152"/>
                    </a:lnTo>
                    <a:lnTo>
                      <a:pt x="383" y="159"/>
                    </a:lnTo>
                    <a:lnTo>
                      <a:pt x="376" y="164"/>
                    </a:lnTo>
                    <a:lnTo>
                      <a:pt x="367" y="168"/>
                    </a:lnTo>
                    <a:lnTo>
                      <a:pt x="358" y="168"/>
                    </a:lnTo>
                    <a:lnTo>
                      <a:pt x="350" y="166"/>
                    </a:lnTo>
                    <a:lnTo>
                      <a:pt x="327" y="161"/>
                    </a:lnTo>
                    <a:lnTo>
                      <a:pt x="308" y="157"/>
                    </a:lnTo>
                    <a:lnTo>
                      <a:pt x="307" y="157"/>
                    </a:lnTo>
                    <a:lnTo>
                      <a:pt x="289" y="161"/>
                    </a:lnTo>
                    <a:lnTo>
                      <a:pt x="275" y="169"/>
                    </a:lnTo>
                    <a:lnTo>
                      <a:pt x="268" y="187"/>
                    </a:lnTo>
                    <a:lnTo>
                      <a:pt x="267" y="209"/>
                    </a:lnTo>
                    <a:lnTo>
                      <a:pt x="267" y="284"/>
                    </a:lnTo>
                    <a:lnTo>
                      <a:pt x="378" y="284"/>
                    </a:lnTo>
                    <a:lnTo>
                      <a:pt x="393" y="289"/>
                    </a:lnTo>
                    <a:lnTo>
                      <a:pt x="405" y="299"/>
                    </a:lnTo>
                    <a:lnTo>
                      <a:pt x="409" y="317"/>
                    </a:lnTo>
                    <a:lnTo>
                      <a:pt x="409" y="384"/>
                    </a:lnTo>
                    <a:lnTo>
                      <a:pt x="405" y="400"/>
                    </a:lnTo>
                    <a:lnTo>
                      <a:pt x="393" y="412"/>
                    </a:lnTo>
                    <a:lnTo>
                      <a:pt x="378" y="415"/>
                    </a:lnTo>
                    <a:lnTo>
                      <a:pt x="267" y="415"/>
                    </a:lnTo>
                    <a:lnTo>
                      <a:pt x="267" y="666"/>
                    </a:lnTo>
                    <a:lnTo>
                      <a:pt x="262" y="683"/>
                    </a:lnTo>
                    <a:lnTo>
                      <a:pt x="251" y="694"/>
                    </a:lnTo>
                    <a:lnTo>
                      <a:pt x="234" y="699"/>
                    </a:lnTo>
                    <a:lnTo>
                      <a:pt x="108" y="699"/>
                    </a:lnTo>
                    <a:lnTo>
                      <a:pt x="92" y="694"/>
                    </a:lnTo>
                    <a:lnTo>
                      <a:pt x="80" y="683"/>
                    </a:lnTo>
                    <a:lnTo>
                      <a:pt x="76" y="666"/>
                    </a:lnTo>
                    <a:lnTo>
                      <a:pt x="76" y="415"/>
                    </a:lnTo>
                    <a:lnTo>
                      <a:pt x="31" y="415"/>
                    </a:lnTo>
                    <a:lnTo>
                      <a:pt x="16" y="410"/>
                    </a:lnTo>
                    <a:lnTo>
                      <a:pt x="4" y="398"/>
                    </a:lnTo>
                    <a:lnTo>
                      <a:pt x="0" y="382"/>
                    </a:lnTo>
                    <a:lnTo>
                      <a:pt x="0" y="317"/>
                    </a:lnTo>
                    <a:lnTo>
                      <a:pt x="4" y="299"/>
                    </a:lnTo>
                    <a:lnTo>
                      <a:pt x="16" y="289"/>
                    </a:lnTo>
                    <a:lnTo>
                      <a:pt x="31" y="284"/>
                    </a:lnTo>
                    <a:lnTo>
                      <a:pt x="76" y="284"/>
                    </a:lnTo>
                    <a:lnTo>
                      <a:pt x="76" y="182"/>
                    </a:lnTo>
                    <a:lnTo>
                      <a:pt x="80" y="142"/>
                    </a:lnTo>
                    <a:lnTo>
                      <a:pt x="88" y="107"/>
                    </a:lnTo>
                    <a:lnTo>
                      <a:pt x="104" y="76"/>
                    </a:lnTo>
                    <a:lnTo>
                      <a:pt x="127" y="50"/>
                    </a:lnTo>
                    <a:lnTo>
                      <a:pt x="154" y="29"/>
                    </a:lnTo>
                    <a:lnTo>
                      <a:pt x="187" y="14"/>
                    </a:lnTo>
                    <a:lnTo>
                      <a:pt x="223" y="3"/>
                    </a:lnTo>
                    <a:lnTo>
                      <a:pt x="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/>
                <a:endParaRPr lang="en-US" sz="1300" dirty="0">
                  <a:solidFill>
                    <a:prstClr val="black"/>
                  </a:solidFill>
                  <a:latin typeface="Century Gothic"/>
                  <a:cs typeface="Century Gothic"/>
                </a:endParaRPr>
              </a:p>
            </p:txBody>
          </p:sp>
          <p:sp>
            <p:nvSpPr>
              <p:cNvPr id="19" name="Freeform 35"/>
              <p:cNvSpPr>
                <a:spLocks noEditPoints="1"/>
              </p:cNvSpPr>
              <p:nvPr/>
            </p:nvSpPr>
            <p:spPr bwMode="auto">
              <a:xfrm>
                <a:off x="7788013" y="3933196"/>
                <a:ext cx="338328" cy="333822"/>
              </a:xfrm>
              <a:custGeom>
                <a:avLst/>
                <a:gdLst>
                  <a:gd name="T0" fmla="*/ 791 w 5705"/>
                  <a:gd name="T1" fmla="*/ 4474 h 5630"/>
                  <a:gd name="T2" fmla="*/ 715 w 5705"/>
                  <a:gd name="T3" fmla="*/ 5061 h 5630"/>
                  <a:gd name="T4" fmla="*/ 1177 w 5705"/>
                  <a:gd name="T5" fmla="*/ 5415 h 5630"/>
                  <a:gd name="T6" fmla="*/ 1722 w 5705"/>
                  <a:gd name="T7" fmla="*/ 5192 h 5630"/>
                  <a:gd name="T8" fmla="*/ 1798 w 5705"/>
                  <a:gd name="T9" fmla="*/ 4604 h 5630"/>
                  <a:gd name="T10" fmla="*/ 1336 w 5705"/>
                  <a:gd name="T11" fmla="*/ 4251 h 5630"/>
                  <a:gd name="T12" fmla="*/ 2283 w 5705"/>
                  <a:gd name="T13" fmla="*/ 1668 h 5630"/>
                  <a:gd name="T14" fmla="*/ 1757 w 5705"/>
                  <a:gd name="T15" fmla="*/ 2294 h 5630"/>
                  <a:gd name="T16" fmla="*/ 1764 w 5705"/>
                  <a:gd name="T17" fmla="*/ 3159 h 5630"/>
                  <a:gd name="T18" fmla="*/ 1978 w 5705"/>
                  <a:gd name="T19" fmla="*/ 3220 h 5630"/>
                  <a:gd name="T20" fmla="*/ 2683 w 5705"/>
                  <a:gd name="T21" fmla="*/ 2820 h 5630"/>
                  <a:gd name="T22" fmla="*/ 3110 w 5705"/>
                  <a:gd name="T23" fmla="*/ 2820 h 5630"/>
                  <a:gd name="T24" fmla="*/ 3815 w 5705"/>
                  <a:gd name="T25" fmla="*/ 3220 h 5630"/>
                  <a:gd name="T26" fmla="*/ 4028 w 5705"/>
                  <a:gd name="T27" fmla="*/ 3159 h 5630"/>
                  <a:gd name="T28" fmla="*/ 4035 w 5705"/>
                  <a:gd name="T29" fmla="*/ 2294 h 5630"/>
                  <a:gd name="T30" fmla="*/ 3509 w 5705"/>
                  <a:gd name="T31" fmla="*/ 1668 h 5630"/>
                  <a:gd name="T32" fmla="*/ 718 w 5705"/>
                  <a:gd name="T33" fmla="*/ 367 h 5630"/>
                  <a:gd name="T34" fmla="*/ 256 w 5705"/>
                  <a:gd name="T35" fmla="*/ 722 h 5630"/>
                  <a:gd name="T36" fmla="*/ 332 w 5705"/>
                  <a:gd name="T37" fmla="*/ 1308 h 5630"/>
                  <a:gd name="T38" fmla="*/ 878 w 5705"/>
                  <a:gd name="T39" fmla="*/ 1531 h 5630"/>
                  <a:gd name="T40" fmla="*/ 1340 w 5705"/>
                  <a:gd name="T41" fmla="*/ 1178 h 5630"/>
                  <a:gd name="T42" fmla="*/ 1264 w 5705"/>
                  <a:gd name="T43" fmla="*/ 590 h 5630"/>
                  <a:gd name="T44" fmla="*/ 4909 w 5705"/>
                  <a:gd name="T45" fmla="*/ 210 h 5630"/>
                  <a:gd name="T46" fmla="*/ 4400 w 5705"/>
                  <a:gd name="T47" fmla="*/ 502 h 5630"/>
                  <a:gd name="T48" fmla="*/ 4400 w 5705"/>
                  <a:gd name="T49" fmla="*/ 1094 h 5630"/>
                  <a:gd name="T50" fmla="*/ 4909 w 5705"/>
                  <a:gd name="T51" fmla="*/ 1386 h 5630"/>
                  <a:gd name="T52" fmla="*/ 5416 w 5705"/>
                  <a:gd name="T53" fmla="*/ 1094 h 5630"/>
                  <a:gd name="T54" fmla="*/ 5416 w 5705"/>
                  <a:gd name="T55" fmla="*/ 502 h 5630"/>
                  <a:gd name="T56" fmla="*/ 4909 w 5705"/>
                  <a:gd name="T57" fmla="*/ 210 h 5630"/>
                  <a:gd name="T58" fmla="*/ 5471 w 5705"/>
                  <a:gd name="T59" fmla="*/ 234 h 5630"/>
                  <a:gd name="T60" fmla="*/ 5700 w 5705"/>
                  <a:gd name="T61" fmla="*/ 891 h 5630"/>
                  <a:gd name="T62" fmla="*/ 5336 w 5705"/>
                  <a:gd name="T63" fmla="*/ 1471 h 5630"/>
                  <a:gd name="T64" fmla="*/ 4642 w 5705"/>
                  <a:gd name="T65" fmla="*/ 1549 h 5630"/>
                  <a:gd name="T66" fmla="*/ 4282 w 5705"/>
                  <a:gd name="T67" fmla="*/ 2159 h 5630"/>
                  <a:gd name="T68" fmla="*/ 4341 w 5705"/>
                  <a:gd name="T69" fmla="*/ 3094 h 5630"/>
                  <a:gd name="T70" fmla="*/ 3817 w 5705"/>
                  <a:gd name="T71" fmla="*/ 3893 h 5630"/>
                  <a:gd name="T72" fmla="*/ 2896 w 5705"/>
                  <a:gd name="T73" fmla="*/ 4211 h 5630"/>
                  <a:gd name="T74" fmla="*/ 1876 w 5705"/>
                  <a:gd name="T75" fmla="*/ 4331 h 5630"/>
                  <a:gd name="T76" fmla="*/ 2034 w 5705"/>
                  <a:gd name="T77" fmla="*/ 5016 h 5630"/>
                  <a:gd name="T78" fmla="*/ 1606 w 5705"/>
                  <a:gd name="T79" fmla="*/ 5549 h 5630"/>
                  <a:gd name="T80" fmla="*/ 905 w 5705"/>
                  <a:gd name="T81" fmla="*/ 5549 h 5630"/>
                  <a:gd name="T82" fmla="*/ 479 w 5705"/>
                  <a:gd name="T83" fmla="*/ 5016 h 5630"/>
                  <a:gd name="T84" fmla="*/ 635 w 5705"/>
                  <a:gd name="T85" fmla="*/ 4334 h 5630"/>
                  <a:gd name="T86" fmla="*/ 1257 w 5705"/>
                  <a:gd name="T87" fmla="*/ 4035 h 5630"/>
                  <a:gd name="T88" fmla="*/ 1873 w 5705"/>
                  <a:gd name="T89" fmla="*/ 3805 h 5630"/>
                  <a:gd name="T90" fmla="*/ 1423 w 5705"/>
                  <a:gd name="T91" fmla="*/ 2969 h 5630"/>
                  <a:gd name="T92" fmla="*/ 1572 w 5705"/>
                  <a:gd name="T93" fmla="*/ 2026 h 5630"/>
                  <a:gd name="T94" fmla="*/ 971 w 5705"/>
                  <a:gd name="T95" fmla="*/ 1729 h 5630"/>
                  <a:gd name="T96" fmla="*/ 299 w 5705"/>
                  <a:gd name="T97" fmla="*/ 1571 h 5630"/>
                  <a:gd name="T98" fmla="*/ 0 w 5705"/>
                  <a:gd name="T99" fmla="*/ 950 h 5630"/>
                  <a:gd name="T100" fmla="*/ 299 w 5705"/>
                  <a:gd name="T101" fmla="*/ 327 h 5630"/>
                  <a:gd name="T102" fmla="*/ 980 w 5705"/>
                  <a:gd name="T103" fmla="*/ 173 h 5630"/>
                  <a:gd name="T104" fmla="*/ 1515 w 5705"/>
                  <a:gd name="T105" fmla="*/ 599 h 5630"/>
                  <a:gd name="T106" fmla="*/ 1523 w 5705"/>
                  <a:gd name="T107" fmla="*/ 1282 h 5630"/>
                  <a:gd name="T108" fmla="*/ 2428 w 5705"/>
                  <a:gd name="T109" fmla="*/ 1300 h 5630"/>
                  <a:gd name="T110" fmla="*/ 3386 w 5705"/>
                  <a:gd name="T111" fmla="*/ 1306 h 5630"/>
                  <a:gd name="T112" fmla="*/ 4178 w 5705"/>
                  <a:gd name="T113" fmla="*/ 1118 h 5630"/>
                  <a:gd name="T114" fmla="*/ 4192 w 5705"/>
                  <a:gd name="T115" fmla="*/ 447 h 5630"/>
                  <a:gd name="T116" fmla="*/ 4725 w 5705"/>
                  <a:gd name="T117" fmla="*/ 21 h 5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05" h="5630">
                    <a:moveTo>
                      <a:pt x="1257" y="4244"/>
                    </a:moveTo>
                    <a:lnTo>
                      <a:pt x="1177" y="4251"/>
                    </a:lnTo>
                    <a:lnTo>
                      <a:pt x="1101" y="4267"/>
                    </a:lnTo>
                    <a:lnTo>
                      <a:pt x="1028" y="4291"/>
                    </a:lnTo>
                    <a:lnTo>
                      <a:pt x="961" y="4326"/>
                    </a:lnTo>
                    <a:lnTo>
                      <a:pt x="897" y="4367"/>
                    </a:lnTo>
                    <a:lnTo>
                      <a:pt x="841" y="4417"/>
                    </a:lnTo>
                    <a:lnTo>
                      <a:pt x="791" y="4474"/>
                    </a:lnTo>
                    <a:lnTo>
                      <a:pt x="749" y="4537"/>
                    </a:lnTo>
                    <a:lnTo>
                      <a:pt x="715" y="4604"/>
                    </a:lnTo>
                    <a:lnTo>
                      <a:pt x="689" y="4677"/>
                    </a:lnTo>
                    <a:lnTo>
                      <a:pt x="673" y="4753"/>
                    </a:lnTo>
                    <a:lnTo>
                      <a:pt x="668" y="4832"/>
                    </a:lnTo>
                    <a:lnTo>
                      <a:pt x="673" y="4912"/>
                    </a:lnTo>
                    <a:lnTo>
                      <a:pt x="689" y="4988"/>
                    </a:lnTo>
                    <a:lnTo>
                      <a:pt x="715" y="5061"/>
                    </a:lnTo>
                    <a:lnTo>
                      <a:pt x="749" y="5128"/>
                    </a:lnTo>
                    <a:lnTo>
                      <a:pt x="791" y="5192"/>
                    </a:lnTo>
                    <a:lnTo>
                      <a:pt x="841" y="5248"/>
                    </a:lnTo>
                    <a:lnTo>
                      <a:pt x="897" y="5298"/>
                    </a:lnTo>
                    <a:lnTo>
                      <a:pt x="961" y="5339"/>
                    </a:lnTo>
                    <a:lnTo>
                      <a:pt x="1028" y="5374"/>
                    </a:lnTo>
                    <a:lnTo>
                      <a:pt x="1101" y="5400"/>
                    </a:lnTo>
                    <a:lnTo>
                      <a:pt x="1177" y="5415"/>
                    </a:lnTo>
                    <a:lnTo>
                      <a:pt x="1257" y="5421"/>
                    </a:lnTo>
                    <a:lnTo>
                      <a:pt x="1336" y="5415"/>
                    </a:lnTo>
                    <a:lnTo>
                      <a:pt x="1412" y="5400"/>
                    </a:lnTo>
                    <a:lnTo>
                      <a:pt x="1485" y="5374"/>
                    </a:lnTo>
                    <a:lnTo>
                      <a:pt x="1553" y="5339"/>
                    </a:lnTo>
                    <a:lnTo>
                      <a:pt x="1615" y="5298"/>
                    </a:lnTo>
                    <a:lnTo>
                      <a:pt x="1672" y="5248"/>
                    </a:lnTo>
                    <a:lnTo>
                      <a:pt x="1722" y="5192"/>
                    </a:lnTo>
                    <a:lnTo>
                      <a:pt x="1764" y="5128"/>
                    </a:lnTo>
                    <a:lnTo>
                      <a:pt x="1798" y="5061"/>
                    </a:lnTo>
                    <a:lnTo>
                      <a:pt x="1824" y="4988"/>
                    </a:lnTo>
                    <a:lnTo>
                      <a:pt x="1840" y="4912"/>
                    </a:lnTo>
                    <a:lnTo>
                      <a:pt x="1845" y="4832"/>
                    </a:lnTo>
                    <a:lnTo>
                      <a:pt x="1840" y="4753"/>
                    </a:lnTo>
                    <a:lnTo>
                      <a:pt x="1824" y="4677"/>
                    </a:lnTo>
                    <a:lnTo>
                      <a:pt x="1798" y="4604"/>
                    </a:lnTo>
                    <a:lnTo>
                      <a:pt x="1764" y="4537"/>
                    </a:lnTo>
                    <a:lnTo>
                      <a:pt x="1722" y="4474"/>
                    </a:lnTo>
                    <a:lnTo>
                      <a:pt x="1672" y="4417"/>
                    </a:lnTo>
                    <a:lnTo>
                      <a:pt x="1615" y="4367"/>
                    </a:lnTo>
                    <a:lnTo>
                      <a:pt x="1553" y="4326"/>
                    </a:lnTo>
                    <a:lnTo>
                      <a:pt x="1485" y="4291"/>
                    </a:lnTo>
                    <a:lnTo>
                      <a:pt x="1412" y="4267"/>
                    </a:lnTo>
                    <a:lnTo>
                      <a:pt x="1336" y="4251"/>
                    </a:lnTo>
                    <a:lnTo>
                      <a:pt x="1257" y="4244"/>
                    </a:lnTo>
                    <a:close/>
                    <a:moveTo>
                      <a:pt x="2896" y="1502"/>
                    </a:moveTo>
                    <a:lnTo>
                      <a:pt x="2785" y="1507"/>
                    </a:lnTo>
                    <a:lnTo>
                      <a:pt x="2678" y="1523"/>
                    </a:lnTo>
                    <a:lnTo>
                      <a:pt x="2574" y="1547"/>
                    </a:lnTo>
                    <a:lnTo>
                      <a:pt x="2472" y="1578"/>
                    </a:lnTo>
                    <a:lnTo>
                      <a:pt x="2377" y="1620"/>
                    </a:lnTo>
                    <a:lnTo>
                      <a:pt x="2283" y="1668"/>
                    </a:lnTo>
                    <a:lnTo>
                      <a:pt x="2197" y="1725"/>
                    </a:lnTo>
                    <a:lnTo>
                      <a:pt x="2113" y="1789"/>
                    </a:lnTo>
                    <a:lnTo>
                      <a:pt x="2037" y="1858"/>
                    </a:lnTo>
                    <a:lnTo>
                      <a:pt x="1966" y="1935"/>
                    </a:lnTo>
                    <a:lnTo>
                      <a:pt x="1904" y="2018"/>
                    </a:lnTo>
                    <a:lnTo>
                      <a:pt x="1847" y="2104"/>
                    </a:lnTo>
                    <a:lnTo>
                      <a:pt x="1798" y="2197"/>
                    </a:lnTo>
                    <a:lnTo>
                      <a:pt x="1757" y="2294"/>
                    </a:lnTo>
                    <a:lnTo>
                      <a:pt x="1724" y="2395"/>
                    </a:lnTo>
                    <a:lnTo>
                      <a:pt x="1700" y="2500"/>
                    </a:lnTo>
                    <a:lnTo>
                      <a:pt x="1686" y="2608"/>
                    </a:lnTo>
                    <a:lnTo>
                      <a:pt x="1681" y="2718"/>
                    </a:lnTo>
                    <a:lnTo>
                      <a:pt x="1686" y="2832"/>
                    </a:lnTo>
                    <a:lnTo>
                      <a:pt x="1703" y="2945"/>
                    </a:lnTo>
                    <a:lnTo>
                      <a:pt x="1729" y="3054"/>
                    </a:lnTo>
                    <a:lnTo>
                      <a:pt x="1764" y="3159"/>
                    </a:lnTo>
                    <a:lnTo>
                      <a:pt x="1809" y="3260"/>
                    </a:lnTo>
                    <a:lnTo>
                      <a:pt x="1862" y="3355"/>
                    </a:lnTo>
                    <a:lnTo>
                      <a:pt x="1923" y="3445"/>
                    </a:lnTo>
                    <a:lnTo>
                      <a:pt x="1932" y="3396"/>
                    </a:lnTo>
                    <a:lnTo>
                      <a:pt x="1940" y="3348"/>
                    </a:lnTo>
                    <a:lnTo>
                      <a:pt x="1951" y="3301"/>
                    </a:lnTo>
                    <a:lnTo>
                      <a:pt x="1963" y="3258"/>
                    </a:lnTo>
                    <a:lnTo>
                      <a:pt x="1978" y="3220"/>
                    </a:lnTo>
                    <a:lnTo>
                      <a:pt x="1994" y="3185"/>
                    </a:lnTo>
                    <a:lnTo>
                      <a:pt x="2013" y="3156"/>
                    </a:lnTo>
                    <a:lnTo>
                      <a:pt x="2034" y="3133"/>
                    </a:lnTo>
                    <a:lnTo>
                      <a:pt x="2058" y="3120"/>
                    </a:lnTo>
                    <a:lnTo>
                      <a:pt x="2531" y="2931"/>
                    </a:lnTo>
                    <a:lnTo>
                      <a:pt x="2641" y="2838"/>
                    </a:lnTo>
                    <a:lnTo>
                      <a:pt x="2660" y="2826"/>
                    </a:lnTo>
                    <a:lnTo>
                      <a:pt x="2683" y="2820"/>
                    </a:lnTo>
                    <a:lnTo>
                      <a:pt x="2704" y="2822"/>
                    </a:lnTo>
                    <a:lnTo>
                      <a:pt x="2724" y="2829"/>
                    </a:lnTo>
                    <a:lnTo>
                      <a:pt x="2742" y="2841"/>
                    </a:lnTo>
                    <a:lnTo>
                      <a:pt x="2896" y="2995"/>
                    </a:lnTo>
                    <a:lnTo>
                      <a:pt x="3050" y="2841"/>
                    </a:lnTo>
                    <a:lnTo>
                      <a:pt x="3069" y="2829"/>
                    </a:lnTo>
                    <a:lnTo>
                      <a:pt x="3088" y="2822"/>
                    </a:lnTo>
                    <a:lnTo>
                      <a:pt x="3110" y="2820"/>
                    </a:lnTo>
                    <a:lnTo>
                      <a:pt x="3131" y="2826"/>
                    </a:lnTo>
                    <a:lnTo>
                      <a:pt x="3150" y="2838"/>
                    </a:lnTo>
                    <a:lnTo>
                      <a:pt x="3261" y="2931"/>
                    </a:lnTo>
                    <a:lnTo>
                      <a:pt x="3734" y="3120"/>
                    </a:lnTo>
                    <a:lnTo>
                      <a:pt x="3758" y="3133"/>
                    </a:lnTo>
                    <a:lnTo>
                      <a:pt x="3779" y="3156"/>
                    </a:lnTo>
                    <a:lnTo>
                      <a:pt x="3798" y="3185"/>
                    </a:lnTo>
                    <a:lnTo>
                      <a:pt x="3815" y="3220"/>
                    </a:lnTo>
                    <a:lnTo>
                      <a:pt x="3829" y="3258"/>
                    </a:lnTo>
                    <a:lnTo>
                      <a:pt x="3841" y="3301"/>
                    </a:lnTo>
                    <a:lnTo>
                      <a:pt x="3851" y="3348"/>
                    </a:lnTo>
                    <a:lnTo>
                      <a:pt x="3862" y="3396"/>
                    </a:lnTo>
                    <a:lnTo>
                      <a:pt x="3869" y="3445"/>
                    </a:lnTo>
                    <a:lnTo>
                      <a:pt x="3931" y="3355"/>
                    </a:lnTo>
                    <a:lnTo>
                      <a:pt x="3983" y="3260"/>
                    </a:lnTo>
                    <a:lnTo>
                      <a:pt x="4028" y="3159"/>
                    </a:lnTo>
                    <a:lnTo>
                      <a:pt x="4064" y="3054"/>
                    </a:lnTo>
                    <a:lnTo>
                      <a:pt x="4090" y="2945"/>
                    </a:lnTo>
                    <a:lnTo>
                      <a:pt x="4106" y="2832"/>
                    </a:lnTo>
                    <a:lnTo>
                      <a:pt x="4111" y="2718"/>
                    </a:lnTo>
                    <a:lnTo>
                      <a:pt x="4106" y="2608"/>
                    </a:lnTo>
                    <a:lnTo>
                      <a:pt x="4092" y="2500"/>
                    </a:lnTo>
                    <a:lnTo>
                      <a:pt x="4068" y="2395"/>
                    </a:lnTo>
                    <a:lnTo>
                      <a:pt x="4035" y="2294"/>
                    </a:lnTo>
                    <a:lnTo>
                      <a:pt x="3995" y="2197"/>
                    </a:lnTo>
                    <a:lnTo>
                      <a:pt x="3945" y="2106"/>
                    </a:lnTo>
                    <a:lnTo>
                      <a:pt x="3889" y="2018"/>
                    </a:lnTo>
                    <a:lnTo>
                      <a:pt x="3825" y="1935"/>
                    </a:lnTo>
                    <a:lnTo>
                      <a:pt x="3754" y="1858"/>
                    </a:lnTo>
                    <a:lnTo>
                      <a:pt x="3678" y="1789"/>
                    </a:lnTo>
                    <a:lnTo>
                      <a:pt x="3597" y="1725"/>
                    </a:lnTo>
                    <a:lnTo>
                      <a:pt x="3509" y="1668"/>
                    </a:lnTo>
                    <a:lnTo>
                      <a:pt x="3417" y="1620"/>
                    </a:lnTo>
                    <a:lnTo>
                      <a:pt x="3320" y="1578"/>
                    </a:lnTo>
                    <a:lnTo>
                      <a:pt x="3219" y="1547"/>
                    </a:lnTo>
                    <a:lnTo>
                      <a:pt x="3114" y="1523"/>
                    </a:lnTo>
                    <a:lnTo>
                      <a:pt x="3007" y="1507"/>
                    </a:lnTo>
                    <a:lnTo>
                      <a:pt x="2896" y="1502"/>
                    </a:lnTo>
                    <a:close/>
                    <a:moveTo>
                      <a:pt x="798" y="362"/>
                    </a:moveTo>
                    <a:lnTo>
                      <a:pt x="718" y="367"/>
                    </a:lnTo>
                    <a:lnTo>
                      <a:pt x="642" y="383"/>
                    </a:lnTo>
                    <a:lnTo>
                      <a:pt x="569" y="409"/>
                    </a:lnTo>
                    <a:lnTo>
                      <a:pt x="500" y="441"/>
                    </a:lnTo>
                    <a:lnTo>
                      <a:pt x="438" y="485"/>
                    </a:lnTo>
                    <a:lnTo>
                      <a:pt x="383" y="535"/>
                    </a:lnTo>
                    <a:lnTo>
                      <a:pt x="332" y="590"/>
                    </a:lnTo>
                    <a:lnTo>
                      <a:pt x="289" y="653"/>
                    </a:lnTo>
                    <a:lnTo>
                      <a:pt x="256" y="722"/>
                    </a:lnTo>
                    <a:lnTo>
                      <a:pt x="230" y="794"/>
                    </a:lnTo>
                    <a:lnTo>
                      <a:pt x="215" y="871"/>
                    </a:lnTo>
                    <a:lnTo>
                      <a:pt x="209" y="950"/>
                    </a:lnTo>
                    <a:lnTo>
                      <a:pt x="215" y="1030"/>
                    </a:lnTo>
                    <a:lnTo>
                      <a:pt x="230" y="1106"/>
                    </a:lnTo>
                    <a:lnTo>
                      <a:pt x="256" y="1178"/>
                    </a:lnTo>
                    <a:lnTo>
                      <a:pt x="289" y="1246"/>
                    </a:lnTo>
                    <a:lnTo>
                      <a:pt x="332" y="1308"/>
                    </a:lnTo>
                    <a:lnTo>
                      <a:pt x="383" y="1365"/>
                    </a:lnTo>
                    <a:lnTo>
                      <a:pt x="438" y="1415"/>
                    </a:lnTo>
                    <a:lnTo>
                      <a:pt x="500" y="1457"/>
                    </a:lnTo>
                    <a:lnTo>
                      <a:pt x="569" y="1492"/>
                    </a:lnTo>
                    <a:lnTo>
                      <a:pt x="642" y="1516"/>
                    </a:lnTo>
                    <a:lnTo>
                      <a:pt x="718" y="1531"/>
                    </a:lnTo>
                    <a:lnTo>
                      <a:pt x="798" y="1538"/>
                    </a:lnTo>
                    <a:lnTo>
                      <a:pt x="878" y="1531"/>
                    </a:lnTo>
                    <a:lnTo>
                      <a:pt x="954" y="1516"/>
                    </a:lnTo>
                    <a:lnTo>
                      <a:pt x="1026" y="1492"/>
                    </a:lnTo>
                    <a:lnTo>
                      <a:pt x="1094" y="1457"/>
                    </a:lnTo>
                    <a:lnTo>
                      <a:pt x="1156" y="1415"/>
                    </a:lnTo>
                    <a:lnTo>
                      <a:pt x="1213" y="1365"/>
                    </a:lnTo>
                    <a:lnTo>
                      <a:pt x="1264" y="1308"/>
                    </a:lnTo>
                    <a:lnTo>
                      <a:pt x="1305" y="1246"/>
                    </a:lnTo>
                    <a:lnTo>
                      <a:pt x="1340" y="1178"/>
                    </a:lnTo>
                    <a:lnTo>
                      <a:pt x="1364" y="1106"/>
                    </a:lnTo>
                    <a:lnTo>
                      <a:pt x="1380" y="1030"/>
                    </a:lnTo>
                    <a:lnTo>
                      <a:pt x="1386" y="950"/>
                    </a:lnTo>
                    <a:lnTo>
                      <a:pt x="1380" y="871"/>
                    </a:lnTo>
                    <a:lnTo>
                      <a:pt x="1364" y="794"/>
                    </a:lnTo>
                    <a:lnTo>
                      <a:pt x="1340" y="722"/>
                    </a:lnTo>
                    <a:lnTo>
                      <a:pt x="1305" y="653"/>
                    </a:lnTo>
                    <a:lnTo>
                      <a:pt x="1264" y="590"/>
                    </a:lnTo>
                    <a:lnTo>
                      <a:pt x="1213" y="535"/>
                    </a:lnTo>
                    <a:lnTo>
                      <a:pt x="1156" y="485"/>
                    </a:lnTo>
                    <a:lnTo>
                      <a:pt x="1094" y="441"/>
                    </a:lnTo>
                    <a:lnTo>
                      <a:pt x="1026" y="409"/>
                    </a:lnTo>
                    <a:lnTo>
                      <a:pt x="954" y="383"/>
                    </a:lnTo>
                    <a:lnTo>
                      <a:pt x="878" y="367"/>
                    </a:lnTo>
                    <a:lnTo>
                      <a:pt x="798" y="362"/>
                    </a:lnTo>
                    <a:close/>
                    <a:moveTo>
                      <a:pt x="4909" y="210"/>
                    </a:moveTo>
                    <a:lnTo>
                      <a:pt x="4829" y="215"/>
                    </a:lnTo>
                    <a:lnTo>
                      <a:pt x="4751" y="230"/>
                    </a:lnTo>
                    <a:lnTo>
                      <a:pt x="4680" y="256"/>
                    </a:lnTo>
                    <a:lnTo>
                      <a:pt x="4611" y="291"/>
                    </a:lnTo>
                    <a:lnTo>
                      <a:pt x="4549" y="332"/>
                    </a:lnTo>
                    <a:lnTo>
                      <a:pt x="4493" y="383"/>
                    </a:lnTo>
                    <a:lnTo>
                      <a:pt x="4443" y="438"/>
                    </a:lnTo>
                    <a:lnTo>
                      <a:pt x="4400" y="502"/>
                    </a:lnTo>
                    <a:lnTo>
                      <a:pt x="4367" y="569"/>
                    </a:lnTo>
                    <a:lnTo>
                      <a:pt x="4341" y="642"/>
                    </a:lnTo>
                    <a:lnTo>
                      <a:pt x="4326" y="718"/>
                    </a:lnTo>
                    <a:lnTo>
                      <a:pt x="4320" y="798"/>
                    </a:lnTo>
                    <a:lnTo>
                      <a:pt x="4326" y="877"/>
                    </a:lnTo>
                    <a:lnTo>
                      <a:pt x="4341" y="954"/>
                    </a:lnTo>
                    <a:lnTo>
                      <a:pt x="4367" y="1026"/>
                    </a:lnTo>
                    <a:lnTo>
                      <a:pt x="4400" y="1094"/>
                    </a:lnTo>
                    <a:lnTo>
                      <a:pt x="4443" y="1156"/>
                    </a:lnTo>
                    <a:lnTo>
                      <a:pt x="4493" y="1213"/>
                    </a:lnTo>
                    <a:lnTo>
                      <a:pt x="4549" y="1263"/>
                    </a:lnTo>
                    <a:lnTo>
                      <a:pt x="4611" y="1305"/>
                    </a:lnTo>
                    <a:lnTo>
                      <a:pt x="4680" y="1339"/>
                    </a:lnTo>
                    <a:lnTo>
                      <a:pt x="4751" y="1364"/>
                    </a:lnTo>
                    <a:lnTo>
                      <a:pt x="4829" y="1379"/>
                    </a:lnTo>
                    <a:lnTo>
                      <a:pt x="4909" y="1386"/>
                    </a:lnTo>
                    <a:lnTo>
                      <a:pt x="4988" y="1379"/>
                    </a:lnTo>
                    <a:lnTo>
                      <a:pt x="5065" y="1364"/>
                    </a:lnTo>
                    <a:lnTo>
                      <a:pt x="5137" y="1339"/>
                    </a:lnTo>
                    <a:lnTo>
                      <a:pt x="5205" y="1305"/>
                    </a:lnTo>
                    <a:lnTo>
                      <a:pt x="5267" y="1263"/>
                    </a:lnTo>
                    <a:lnTo>
                      <a:pt x="5324" y="1213"/>
                    </a:lnTo>
                    <a:lnTo>
                      <a:pt x="5374" y="1156"/>
                    </a:lnTo>
                    <a:lnTo>
                      <a:pt x="5416" y="1094"/>
                    </a:lnTo>
                    <a:lnTo>
                      <a:pt x="5451" y="1026"/>
                    </a:lnTo>
                    <a:lnTo>
                      <a:pt x="5475" y="954"/>
                    </a:lnTo>
                    <a:lnTo>
                      <a:pt x="5490" y="877"/>
                    </a:lnTo>
                    <a:lnTo>
                      <a:pt x="5496" y="798"/>
                    </a:lnTo>
                    <a:lnTo>
                      <a:pt x="5490" y="718"/>
                    </a:lnTo>
                    <a:lnTo>
                      <a:pt x="5475" y="642"/>
                    </a:lnTo>
                    <a:lnTo>
                      <a:pt x="5451" y="569"/>
                    </a:lnTo>
                    <a:lnTo>
                      <a:pt x="5416" y="502"/>
                    </a:lnTo>
                    <a:lnTo>
                      <a:pt x="5374" y="438"/>
                    </a:lnTo>
                    <a:lnTo>
                      <a:pt x="5324" y="383"/>
                    </a:lnTo>
                    <a:lnTo>
                      <a:pt x="5267" y="332"/>
                    </a:lnTo>
                    <a:lnTo>
                      <a:pt x="5205" y="291"/>
                    </a:lnTo>
                    <a:lnTo>
                      <a:pt x="5137" y="256"/>
                    </a:lnTo>
                    <a:lnTo>
                      <a:pt x="5065" y="230"/>
                    </a:lnTo>
                    <a:lnTo>
                      <a:pt x="4988" y="215"/>
                    </a:lnTo>
                    <a:lnTo>
                      <a:pt x="4909" y="210"/>
                    </a:lnTo>
                    <a:close/>
                    <a:moveTo>
                      <a:pt x="4909" y="0"/>
                    </a:moveTo>
                    <a:lnTo>
                      <a:pt x="5001" y="5"/>
                    </a:lnTo>
                    <a:lnTo>
                      <a:pt x="5091" y="21"/>
                    </a:lnTo>
                    <a:lnTo>
                      <a:pt x="5177" y="47"/>
                    </a:lnTo>
                    <a:lnTo>
                      <a:pt x="5259" y="82"/>
                    </a:lnTo>
                    <a:lnTo>
                      <a:pt x="5336" y="125"/>
                    </a:lnTo>
                    <a:lnTo>
                      <a:pt x="5407" y="175"/>
                    </a:lnTo>
                    <a:lnTo>
                      <a:pt x="5471" y="234"/>
                    </a:lnTo>
                    <a:lnTo>
                      <a:pt x="5530" y="300"/>
                    </a:lnTo>
                    <a:lnTo>
                      <a:pt x="5582" y="371"/>
                    </a:lnTo>
                    <a:lnTo>
                      <a:pt x="5625" y="447"/>
                    </a:lnTo>
                    <a:lnTo>
                      <a:pt x="5660" y="530"/>
                    </a:lnTo>
                    <a:lnTo>
                      <a:pt x="5684" y="614"/>
                    </a:lnTo>
                    <a:lnTo>
                      <a:pt x="5700" y="704"/>
                    </a:lnTo>
                    <a:lnTo>
                      <a:pt x="5705" y="798"/>
                    </a:lnTo>
                    <a:lnTo>
                      <a:pt x="5700" y="891"/>
                    </a:lnTo>
                    <a:lnTo>
                      <a:pt x="5684" y="980"/>
                    </a:lnTo>
                    <a:lnTo>
                      <a:pt x="5660" y="1066"/>
                    </a:lnTo>
                    <a:lnTo>
                      <a:pt x="5625" y="1147"/>
                    </a:lnTo>
                    <a:lnTo>
                      <a:pt x="5582" y="1225"/>
                    </a:lnTo>
                    <a:lnTo>
                      <a:pt x="5530" y="1296"/>
                    </a:lnTo>
                    <a:lnTo>
                      <a:pt x="5471" y="1362"/>
                    </a:lnTo>
                    <a:lnTo>
                      <a:pt x="5407" y="1419"/>
                    </a:lnTo>
                    <a:lnTo>
                      <a:pt x="5336" y="1471"/>
                    </a:lnTo>
                    <a:lnTo>
                      <a:pt x="5259" y="1514"/>
                    </a:lnTo>
                    <a:lnTo>
                      <a:pt x="5177" y="1549"/>
                    </a:lnTo>
                    <a:lnTo>
                      <a:pt x="5091" y="1575"/>
                    </a:lnTo>
                    <a:lnTo>
                      <a:pt x="5001" y="1590"/>
                    </a:lnTo>
                    <a:lnTo>
                      <a:pt x="4909" y="1595"/>
                    </a:lnTo>
                    <a:lnTo>
                      <a:pt x="4817" y="1590"/>
                    </a:lnTo>
                    <a:lnTo>
                      <a:pt x="4727" y="1575"/>
                    </a:lnTo>
                    <a:lnTo>
                      <a:pt x="4642" y="1549"/>
                    </a:lnTo>
                    <a:lnTo>
                      <a:pt x="4561" y="1516"/>
                    </a:lnTo>
                    <a:lnTo>
                      <a:pt x="4485" y="1473"/>
                    </a:lnTo>
                    <a:lnTo>
                      <a:pt x="4414" y="1422"/>
                    </a:lnTo>
                    <a:lnTo>
                      <a:pt x="4057" y="1779"/>
                    </a:lnTo>
                    <a:lnTo>
                      <a:pt x="4123" y="1867"/>
                    </a:lnTo>
                    <a:lnTo>
                      <a:pt x="4184" y="1960"/>
                    </a:lnTo>
                    <a:lnTo>
                      <a:pt x="4236" y="2057"/>
                    </a:lnTo>
                    <a:lnTo>
                      <a:pt x="4282" y="2159"/>
                    </a:lnTo>
                    <a:lnTo>
                      <a:pt x="4320" y="2265"/>
                    </a:lnTo>
                    <a:lnTo>
                      <a:pt x="4350" y="2374"/>
                    </a:lnTo>
                    <a:lnTo>
                      <a:pt x="4372" y="2486"/>
                    </a:lnTo>
                    <a:lnTo>
                      <a:pt x="4386" y="2601"/>
                    </a:lnTo>
                    <a:lnTo>
                      <a:pt x="4390" y="2718"/>
                    </a:lnTo>
                    <a:lnTo>
                      <a:pt x="4384" y="2846"/>
                    </a:lnTo>
                    <a:lnTo>
                      <a:pt x="4369" y="2973"/>
                    </a:lnTo>
                    <a:lnTo>
                      <a:pt x="4341" y="3094"/>
                    </a:lnTo>
                    <a:lnTo>
                      <a:pt x="4307" y="3213"/>
                    </a:lnTo>
                    <a:lnTo>
                      <a:pt x="4260" y="3326"/>
                    </a:lnTo>
                    <a:lnTo>
                      <a:pt x="4206" y="3436"/>
                    </a:lnTo>
                    <a:lnTo>
                      <a:pt x="4144" y="3540"/>
                    </a:lnTo>
                    <a:lnTo>
                      <a:pt x="4073" y="3637"/>
                    </a:lnTo>
                    <a:lnTo>
                      <a:pt x="3993" y="3729"/>
                    </a:lnTo>
                    <a:lnTo>
                      <a:pt x="3908" y="3815"/>
                    </a:lnTo>
                    <a:lnTo>
                      <a:pt x="3817" y="3893"/>
                    </a:lnTo>
                    <a:lnTo>
                      <a:pt x="3718" y="3964"/>
                    </a:lnTo>
                    <a:lnTo>
                      <a:pt x="3614" y="4026"/>
                    </a:lnTo>
                    <a:lnTo>
                      <a:pt x="3505" y="4082"/>
                    </a:lnTo>
                    <a:lnTo>
                      <a:pt x="3391" y="4127"/>
                    </a:lnTo>
                    <a:lnTo>
                      <a:pt x="3273" y="4163"/>
                    </a:lnTo>
                    <a:lnTo>
                      <a:pt x="3150" y="4189"/>
                    </a:lnTo>
                    <a:lnTo>
                      <a:pt x="3026" y="4204"/>
                    </a:lnTo>
                    <a:lnTo>
                      <a:pt x="2896" y="4211"/>
                    </a:lnTo>
                    <a:lnTo>
                      <a:pt x="2782" y="4206"/>
                    </a:lnTo>
                    <a:lnTo>
                      <a:pt x="2669" y="4194"/>
                    </a:lnTo>
                    <a:lnTo>
                      <a:pt x="2560" y="4173"/>
                    </a:lnTo>
                    <a:lnTo>
                      <a:pt x="2453" y="4144"/>
                    </a:lnTo>
                    <a:lnTo>
                      <a:pt x="2351" y="4108"/>
                    </a:lnTo>
                    <a:lnTo>
                      <a:pt x="2250" y="4064"/>
                    </a:lnTo>
                    <a:lnTo>
                      <a:pt x="2155" y="4014"/>
                    </a:lnTo>
                    <a:lnTo>
                      <a:pt x="1876" y="4331"/>
                    </a:lnTo>
                    <a:lnTo>
                      <a:pt x="1928" y="4402"/>
                    </a:lnTo>
                    <a:lnTo>
                      <a:pt x="1972" y="4479"/>
                    </a:lnTo>
                    <a:lnTo>
                      <a:pt x="2006" y="4563"/>
                    </a:lnTo>
                    <a:lnTo>
                      <a:pt x="2032" y="4649"/>
                    </a:lnTo>
                    <a:lnTo>
                      <a:pt x="2049" y="4739"/>
                    </a:lnTo>
                    <a:lnTo>
                      <a:pt x="2055" y="4832"/>
                    </a:lnTo>
                    <a:lnTo>
                      <a:pt x="2049" y="4926"/>
                    </a:lnTo>
                    <a:lnTo>
                      <a:pt x="2034" y="5016"/>
                    </a:lnTo>
                    <a:lnTo>
                      <a:pt x="2008" y="5101"/>
                    </a:lnTo>
                    <a:lnTo>
                      <a:pt x="1973" y="5184"/>
                    </a:lnTo>
                    <a:lnTo>
                      <a:pt x="1930" y="5260"/>
                    </a:lnTo>
                    <a:lnTo>
                      <a:pt x="1878" y="5331"/>
                    </a:lnTo>
                    <a:lnTo>
                      <a:pt x="1821" y="5396"/>
                    </a:lnTo>
                    <a:lnTo>
                      <a:pt x="1755" y="5455"/>
                    </a:lnTo>
                    <a:lnTo>
                      <a:pt x="1684" y="5505"/>
                    </a:lnTo>
                    <a:lnTo>
                      <a:pt x="1606" y="5549"/>
                    </a:lnTo>
                    <a:lnTo>
                      <a:pt x="1525" y="5583"/>
                    </a:lnTo>
                    <a:lnTo>
                      <a:pt x="1438" y="5609"/>
                    </a:lnTo>
                    <a:lnTo>
                      <a:pt x="1350" y="5625"/>
                    </a:lnTo>
                    <a:lnTo>
                      <a:pt x="1257" y="5630"/>
                    </a:lnTo>
                    <a:lnTo>
                      <a:pt x="1163" y="5625"/>
                    </a:lnTo>
                    <a:lnTo>
                      <a:pt x="1073" y="5609"/>
                    </a:lnTo>
                    <a:lnTo>
                      <a:pt x="988" y="5583"/>
                    </a:lnTo>
                    <a:lnTo>
                      <a:pt x="905" y="5549"/>
                    </a:lnTo>
                    <a:lnTo>
                      <a:pt x="829" y="5505"/>
                    </a:lnTo>
                    <a:lnTo>
                      <a:pt x="758" y="5455"/>
                    </a:lnTo>
                    <a:lnTo>
                      <a:pt x="692" y="5396"/>
                    </a:lnTo>
                    <a:lnTo>
                      <a:pt x="635" y="5331"/>
                    </a:lnTo>
                    <a:lnTo>
                      <a:pt x="583" y="5260"/>
                    </a:lnTo>
                    <a:lnTo>
                      <a:pt x="540" y="5184"/>
                    </a:lnTo>
                    <a:lnTo>
                      <a:pt x="505" y="5101"/>
                    </a:lnTo>
                    <a:lnTo>
                      <a:pt x="479" y="5016"/>
                    </a:lnTo>
                    <a:lnTo>
                      <a:pt x="464" y="4926"/>
                    </a:lnTo>
                    <a:lnTo>
                      <a:pt x="459" y="4832"/>
                    </a:lnTo>
                    <a:lnTo>
                      <a:pt x="464" y="4739"/>
                    </a:lnTo>
                    <a:lnTo>
                      <a:pt x="479" y="4651"/>
                    </a:lnTo>
                    <a:lnTo>
                      <a:pt x="505" y="4564"/>
                    </a:lnTo>
                    <a:lnTo>
                      <a:pt x="540" y="4483"/>
                    </a:lnTo>
                    <a:lnTo>
                      <a:pt x="583" y="4405"/>
                    </a:lnTo>
                    <a:lnTo>
                      <a:pt x="635" y="4334"/>
                    </a:lnTo>
                    <a:lnTo>
                      <a:pt x="692" y="4268"/>
                    </a:lnTo>
                    <a:lnTo>
                      <a:pt x="758" y="4211"/>
                    </a:lnTo>
                    <a:lnTo>
                      <a:pt x="829" y="4159"/>
                    </a:lnTo>
                    <a:lnTo>
                      <a:pt x="905" y="4116"/>
                    </a:lnTo>
                    <a:lnTo>
                      <a:pt x="988" y="4082"/>
                    </a:lnTo>
                    <a:lnTo>
                      <a:pt x="1073" y="4056"/>
                    </a:lnTo>
                    <a:lnTo>
                      <a:pt x="1163" y="4040"/>
                    </a:lnTo>
                    <a:lnTo>
                      <a:pt x="1257" y="4035"/>
                    </a:lnTo>
                    <a:lnTo>
                      <a:pt x="1340" y="4040"/>
                    </a:lnTo>
                    <a:lnTo>
                      <a:pt x="1419" y="4052"/>
                    </a:lnTo>
                    <a:lnTo>
                      <a:pt x="1496" y="4073"/>
                    </a:lnTo>
                    <a:lnTo>
                      <a:pt x="1570" y="4099"/>
                    </a:lnTo>
                    <a:lnTo>
                      <a:pt x="1641" y="4133"/>
                    </a:lnTo>
                    <a:lnTo>
                      <a:pt x="1707" y="4175"/>
                    </a:lnTo>
                    <a:lnTo>
                      <a:pt x="1963" y="3883"/>
                    </a:lnTo>
                    <a:lnTo>
                      <a:pt x="1873" y="3805"/>
                    </a:lnTo>
                    <a:lnTo>
                      <a:pt x="1790" y="3720"/>
                    </a:lnTo>
                    <a:lnTo>
                      <a:pt x="1714" y="3628"/>
                    </a:lnTo>
                    <a:lnTo>
                      <a:pt x="1644" y="3531"/>
                    </a:lnTo>
                    <a:lnTo>
                      <a:pt x="1582" y="3428"/>
                    </a:lnTo>
                    <a:lnTo>
                      <a:pt x="1528" y="3320"/>
                    </a:lnTo>
                    <a:lnTo>
                      <a:pt x="1485" y="3206"/>
                    </a:lnTo>
                    <a:lnTo>
                      <a:pt x="1449" y="3090"/>
                    </a:lnTo>
                    <a:lnTo>
                      <a:pt x="1423" y="2969"/>
                    </a:lnTo>
                    <a:lnTo>
                      <a:pt x="1407" y="2845"/>
                    </a:lnTo>
                    <a:lnTo>
                      <a:pt x="1402" y="2718"/>
                    </a:lnTo>
                    <a:lnTo>
                      <a:pt x="1407" y="2594"/>
                    </a:lnTo>
                    <a:lnTo>
                      <a:pt x="1423" y="2473"/>
                    </a:lnTo>
                    <a:lnTo>
                      <a:pt x="1447" y="2357"/>
                    </a:lnTo>
                    <a:lnTo>
                      <a:pt x="1480" y="2242"/>
                    </a:lnTo>
                    <a:lnTo>
                      <a:pt x="1521" y="2132"/>
                    </a:lnTo>
                    <a:lnTo>
                      <a:pt x="1572" y="2026"/>
                    </a:lnTo>
                    <a:lnTo>
                      <a:pt x="1631" y="1926"/>
                    </a:lnTo>
                    <a:lnTo>
                      <a:pt x="1696" y="1829"/>
                    </a:lnTo>
                    <a:lnTo>
                      <a:pt x="1340" y="1535"/>
                    </a:lnTo>
                    <a:lnTo>
                      <a:pt x="1276" y="1587"/>
                    </a:lnTo>
                    <a:lnTo>
                      <a:pt x="1206" y="1633"/>
                    </a:lnTo>
                    <a:lnTo>
                      <a:pt x="1132" y="1673"/>
                    </a:lnTo>
                    <a:lnTo>
                      <a:pt x="1054" y="1704"/>
                    </a:lnTo>
                    <a:lnTo>
                      <a:pt x="971" y="1729"/>
                    </a:lnTo>
                    <a:lnTo>
                      <a:pt x="886" y="1742"/>
                    </a:lnTo>
                    <a:lnTo>
                      <a:pt x="798" y="1748"/>
                    </a:lnTo>
                    <a:lnTo>
                      <a:pt x="704" y="1742"/>
                    </a:lnTo>
                    <a:lnTo>
                      <a:pt x="614" y="1725"/>
                    </a:lnTo>
                    <a:lnTo>
                      <a:pt x="530" y="1701"/>
                    </a:lnTo>
                    <a:lnTo>
                      <a:pt x="447" y="1666"/>
                    </a:lnTo>
                    <a:lnTo>
                      <a:pt x="370" y="1623"/>
                    </a:lnTo>
                    <a:lnTo>
                      <a:pt x="299" y="1571"/>
                    </a:lnTo>
                    <a:lnTo>
                      <a:pt x="234" y="1512"/>
                    </a:lnTo>
                    <a:lnTo>
                      <a:pt x="175" y="1448"/>
                    </a:lnTo>
                    <a:lnTo>
                      <a:pt x="125" y="1377"/>
                    </a:lnTo>
                    <a:lnTo>
                      <a:pt x="81" y="1300"/>
                    </a:lnTo>
                    <a:lnTo>
                      <a:pt x="47" y="1218"/>
                    </a:lnTo>
                    <a:lnTo>
                      <a:pt x="21" y="1132"/>
                    </a:lnTo>
                    <a:lnTo>
                      <a:pt x="5" y="1042"/>
                    </a:lnTo>
                    <a:lnTo>
                      <a:pt x="0" y="950"/>
                    </a:lnTo>
                    <a:lnTo>
                      <a:pt x="5" y="857"/>
                    </a:lnTo>
                    <a:lnTo>
                      <a:pt x="21" y="767"/>
                    </a:lnTo>
                    <a:lnTo>
                      <a:pt x="47" y="682"/>
                    </a:lnTo>
                    <a:lnTo>
                      <a:pt x="81" y="599"/>
                    </a:lnTo>
                    <a:lnTo>
                      <a:pt x="125" y="523"/>
                    </a:lnTo>
                    <a:lnTo>
                      <a:pt x="175" y="452"/>
                    </a:lnTo>
                    <a:lnTo>
                      <a:pt x="234" y="386"/>
                    </a:lnTo>
                    <a:lnTo>
                      <a:pt x="299" y="327"/>
                    </a:lnTo>
                    <a:lnTo>
                      <a:pt x="370" y="277"/>
                    </a:lnTo>
                    <a:lnTo>
                      <a:pt x="447" y="234"/>
                    </a:lnTo>
                    <a:lnTo>
                      <a:pt x="530" y="199"/>
                    </a:lnTo>
                    <a:lnTo>
                      <a:pt x="614" y="173"/>
                    </a:lnTo>
                    <a:lnTo>
                      <a:pt x="704" y="158"/>
                    </a:lnTo>
                    <a:lnTo>
                      <a:pt x="798" y="153"/>
                    </a:lnTo>
                    <a:lnTo>
                      <a:pt x="890" y="158"/>
                    </a:lnTo>
                    <a:lnTo>
                      <a:pt x="980" y="173"/>
                    </a:lnTo>
                    <a:lnTo>
                      <a:pt x="1066" y="199"/>
                    </a:lnTo>
                    <a:lnTo>
                      <a:pt x="1148" y="234"/>
                    </a:lnTo>
                    <a:lnTo>
                      <a:pt x="1225" y="277"/>
                    </a:lnTo>
                    <a:lnTo>
                      <a:pt x="1296" y="327"/>
                    </a:lnTo>
                    <a:lnTo>
                      <a:pt x="1362" y="386"/>
                    </a:lnTo>
                    <a:lnTo>
                      <a:pt x="1419" y="452"/>
                    </a:lnTo>
                    <a:lnTo>
                      <a:pt x="1471" y="523"/>
                    </a:lnTo>
                    <a:lnTo>
                      <a:pt x="1515" y="599"/>
                    </a:lnTo>
                    <a:lnTo>
                      <a:pt x="1549" y="682"/>
                    </a:lnTo>
                    <a:lnTo>
                      <a:pt x="1573" y="767"/>
                    </a:lnTo>
                    <a:lnTo>
                      <a:pt x="1591" y="857"/>
                    </a:lnTo>
                    <a:lnTo>
                      <a:pt x="1596" y="950"/>
                    </a:lnTo>
                    <a:lnTo>
                      <a:pt x="1591" y="1037"/>
                    </a:lnTo>
                    <a:lnTo>
                      <a:pt x="1577" y="1123"/>
                    </a:lnTo>
                    <a:lnTo>
                      <a:pt x="1554" y="1204"/>
                    </a:lnTo>
                    <a:lnTo>
                      <a:pt x="1523" y="1282"/>
                    </a:lnTo>
                    <a:lnTo>
                      <a:pt x="1483" y="1355"/>
                    </a:lnTo>
                    <a:lnTo>
                      <a:pt x="1847" y="1656"/>
                    </a:lnTo>
                    <a:lnTo>
                      <a:pt x="1932" y="1578"/>
                    </a:lnTo>
                    <a:lnTo>
                      <a:pt x="2020" y="1509"/>
                    </a:lnTo>
                    <a:lnTo>
                      <a:pt x="2115" y="1445"/>
                    </a:lnTo>
                    <a:lnTo>
                      <a:pt x="2216" y="1390"/>
                    </a:lnTo>
                    <a:lnTo>
                      <a:pt x="2319" y="1339"/>
                    </a:lnTo>
                    <a:lnTo>
                      <a:pt x="2428" y="1300"/>
                    </a:lnTo>
                    <a:lnTo>
                      <a:pt x="2541" y="1267"/>
                    </a:lnTo>
                    <a:lnTo>
                      <a:pt x="2657" y="1244"/>
                    </a:lnTo>
                    <a:lnTo>
                      <a:pt x="2775" y="1229"/>
                    </a:lnTo>
                    <a:lnTo>
                      <a:pt x="2896" y="1225"/>
                    </a:lnTo>
                    <a:lnTo>
                      <a:pt x="3024" y="1230"/>
                    </a:lnTo>
                    <a:lnTo>
                      <a:pt x="3149" y="1246"/>
                    </a:lnTo>
                    <a:lnTo>
                      <a:pt x="3270" y="1272"/>
                    </a:lnTo>
                    <a:lnTo>
                      <a:pt x="3386" y="1306"/>
                    </a:lnTo>
                    <a:lnTo>
                      <a:pt x="3500" y="1351"/>
                    </a:lnTo>
                    <a:lnTo>
                      <a:pt x="3607" y="1405"/>
                    </a:lnTo>
                    <a:lnTo>
                      <a:pt x="3711" y="1466"/>
                    </a:lnTo>
                    <a:lnTo>
                      <a:pt x="3808" y="1535"/>
                    </a:lnTo>
                    <a:lnTo>
                      <a:pt x="3900" y="1613"/>
                    </a:lnTo>
                    <a:lnTo>
                      <a:pt x="4256" y="1256"/>
                    </a:lnTo>
                    <a:lnTo>
                      <a:pt x="4213" y="1189"/>
                    </a:lnTo>
                    <a:lnTo>
                      <a:pt x="4178" y="1118"/>
                    </a:lnTo>
                    <a:lnTo>
                      <a:pt x="4149" y="1042"/>
                    </a:lnTo>
                    <a:lnTo>
                      <a:pt x="4128" y="964"/>
                    </a:lnTo>
                    <a:lnTo>
                      <a:pt x="4114" y="883"/>
                    </a:lnTo>
                    <a:lnTo>
                      <a:pt x="4111" y="798"/>
                    </a:lnTo>
                    <a:lnTo>
                      <a:pt x="4116" y="704"/>
                    </a:lnTo>
                    <a:lnTo>
                      <a:pt x="4132" y="614"/>
                    </a:lnTo>
                    <a:lnTo>
                      <a:pt x="4158" y="530"/>
                    </a:lnTo>
                    <a:lnTo>
                      <a:pt x="4192" y="447"/>
                    </a:lnTo>
                    <a:lnTo>
                      <a:pt x="4236" y="371"/>
                    </a:lnTo>
                    <a:lnTo>
                      <a:pt x="4286" y="300"/>
                    </a:lnTo>
                    <a:lnTo>
                      <a:pt x="4345" y="234"/>
                    </a:lnTo>
                    <a:lnTo>
                      <a:pt x="4410" y="175"/>
                    </a:lnTo>
                    <a:lnTo>
                      <a:pt x="4481" y="125"/>
                    </a:lnTo>
                    <a:lnTo>
                      <a:pt x="4557" y="82"/>
                    </a:lnTo>
                    <a:lnTo>
                      <a:pt x="4639" y="47"/>
                    </a:lnTo>
                    <a:lnTo>
                      <a:pt x="4725" y="21"/>
                    </a:lnTo>
                    <a:lnTo>
                      <a:pt x="4815" y="5"/>
                    </a:lnTo>
                    <a:lnTo>
                      <a:pt x="49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/>
                <a:endParaRPr lang="en-US" sz="1300" dirty="0">
                  <a:solidFill>
                    <a:prstClr val="black"/>
                  </a:solidFill>
                  <a:latin typeface="Century Gothic"/>
                  <a:cs typeface="Century Gothic"/>
                </a:endParaRPr>
              </a:p>
            </p:txBody>
          </p:sp>
          <p:sp>
            <p:nvSpPr>
              <p:cNvPr id="20" name="Freeform 36"/>
              <p:cNvSpPr>
                <a:spLocks/>
              </p:cNvSpPr>
              <p:nvPr/>
            </p:nvSpPr>
            <p:spPr bwMode="auto">
              <a:xfrm>
                <a:off x="8066573" y="3959759"/>
                <a:ext cx="24666" cy="41505"/>
              </a:xfrm>
              <a:custGeom>
                <a:avLst/>
                <a:gdLst>
                  <a:gd name="T0" fmla="*/ 109 w 415"/>
                  <a:gd name="T1" fmla="*/ 0 h 699"/>
                  <a:gd name="T2" fmla="*/ 235 w 415"/>
                  <a:gd name="T3" fmla="*/ 0 h 699"/>
                  <a:gd name="T4" fmla="*/ 251 w 415"/>
                  <a:gd name="T5" fmla="*/ 6 h 699"/>
                  <a:gd name="T6" fmla="*/ 263 w 415"/>
                  <a:gd name="T7" fmla="*/ 16 h 699"/>
                  <a:gd name="T8" fmla="*/ 268 w 415"/>
                  <a:gd name="T9" fmla="*/ 33 h 699"/>
                  <a:gd name="T10" fmla="*/ 268 w 415"/>
                  <a:gd name="T11" fmla="*/ 153 h 699"/>
                  <a:gd name="T12" fmla="*/ 379 w 415"/>
                  <a:gd name="T13" fmla="*/ 153 h 699"/>
                  <a:gd name="T14" fmla="*/ 394 w 415"/>
                  <a:gd name="T15" fmla="*/ 156 h 699"/>
                  <a:gd name="T16" fmla="*/ 406 w 415"/>
                  <a:gd name="T17" fmla="*/ 168 h 699"/>
                  <a:gd name="T18" fmla="*/ 410 w 415"/>
                  <a:gd name="T19" fmla="*/ 184 h 699"/>
                  <a:gd name="T20" fmla="*/ 410 w 415"/>
                  <a:gd name="T21" fmla="*/ 251 h 699"/>
                  <a:gd name="T22" fmla="*/ 406 w 415"/>
                  <a:gd name="T23" fmla="*/ 269 h 699"/>
                  <a:gd name="T24" fmla="*/ 394 w 415"/>
                  <a:gd name="T25" fmla="*/ 279 h 699"/>
                  <a:gd name="T26" fmla="*/ 379 w 415"/>
                  <a:gd name="T27" fmla="*/ 284 h 699"/>
                  <a:gd name="T28" fmla="*/ 268 w 415"/>
                  <a:gd name="T29" fmla="*/ 284 h 699"/>
                  <a:gd name="T30" fmla="*/ 268 w 415"/>
                  <a:gd name="T31" fmla="*/ 490 h 699"/>
                  <a:gd name="T32" fmla="*/ 270 w 415"/>
                  <a:gd name="T33" fmla="*/ 512 h 699"/>
                  <a:gd name="T34" fmla="*/ 277 w 415"/>
                  <a:gd name="T35" fmla="*/ 530 h 699"/>
                  <a:gd name="T36" fmla="*/ 289 w 415"/>
                  <a:gd name="T37" fmla="*/ 538 h 699"/>
                  <a:gd name="T38" fmla="*/ 308 w 415"/>
                  <a:gd name="T39" fmla="*/ 542 h 699"/>
                  <a:gd name="T40" fmla="*/ 310 w 415"/>
                  <a:gd name="T41" fmla="*/ 542 h 699"/>
                  <a:gd name="T42" fmla="*/ 329 w 415"/>
                  <a:gd name="T43" fmla="*/ 538 h 699"/>
                  <a:gd name="T44" fmla="*/ 351 w 415"/>
                  <a:gd name="T45" fmla="*/ 533 h 699"/>
                  <a:gd name="T46" fmla="*/ 360 w 415"/>
                  <a:gd name="T47" fmla="*/ 532 h 699"/>
                  <a:gd name="T48" fmla="*/ 368 w 415"/>
                  <a:gd name="T49" fmla="*/ 532 h 699"/>
                  <a:gd name="T50" fmla="*/ 377 w 415"/>
                  <a:gd name="T51" fmla="*/ 535 h 699"/>
                  <a:gd name="T52" fmla="*/ 384 w 415"/>
                  <a:gd name="T53" fmla="*/ 540 h 699"/>
                  <a:gd name="T54" fmla="*/ 389 w 415"/>
                  <a:gd name="T55" fmla="*/ 547 h 699"/>
                  <a:gd name="T56" fmla="*/ 393 w 415"/>
                  <a:gd name="T57" fmla="*/ 554 h 699"/>
                  <a:gd name="T58" fmla="*/ 415 w 415"/>
                  <a:gd name="T59" fmla="*/ 632 h 699"/>
                  <a:gd name="T60" fmla="*/ 415 w 415"/>
                  <a:gd name="T61" fmla="*/ 647 h 699"/>
                  <a:gd name="T62" fmla="*/ 410 w 415"/>
                  <a:gd name="T63" fmla="*/ 661 h 699"/>
                  <a:gd name="T64" fmla="*/ 398 w 415"/>
                  <a:gd name="T65" fmla="*/ 670 h 699"/>
                  <a:gd name="T66" fmla="*/ 356 w 415"/>
                  <a:gd name="T67" fmla="*/ 685 h 699"/>
                  <a:gd name="T68" fmla="*/ 311 w 415"/>
                  <a:gd name="T69" fmla="*/ 696 h 699"/>
                  <a:gd name="T70" fmla="*/ 266 w 415"/>
                  <a:gd name="T71" fmla="*/ 699 h 699"/>
                  <a:gd name="T72" fmla="*/ 225 w 415"/>
                  <a:gd name="T73" fmla="*/ 696 h 699"/>
                  <a:gd name="T74" fmla="*/ 187 w 415"/>
                  <a:gd name="T75" fmla="*/ 685 h 699"/>
                  <a:gd name="T76" fmla="*/ 155 w 415"/>
                  <a:gd name="T77" fmla="*/ 670 h 699"/>
                  <a:gd name="T78" fmla="*/ 128 w 415"/>
                  <a:gd name="T79" fmla="*/ 649 h 699"/>
                  <a:gd name="T80" fmla="*/ 105 w 415"/>
                  <a:gd name="T81" fmla="*/ 623 h 699"/>
                  <a:gd name="T82" fmla="*/ 90 w 415"/>
                  <a:gd name="T83" fmla="*/ 592 h 699"/>
                  <a:gd name="T84" fmla="*/ 79 w 415"/>
                  <a:gd name="T85" fmla="*/ 557 h 699"/>
                  <a:gd name="T86" fmla="*/ 76 w 415"/>
                  <a:gd name="T87" fmla="*/ 518 h 699"/>
                  <a:gd name="T88" fmla="*/ 76 w 415"/>
                  <a:gd name="T89" fmla="*/ 284 h 699"/>
                  <a:gd name="T90" fmla="*/ 33 w 415"/>
                  <a:gd name="T91" fmla="*/ 284 h 699"/>
                  <a:gd name="T92" fmla="*/ 17 w 415"/>
                  <a:gd name="T93" fmla="*/ 279 h 699"/>
                  <a:gd name="T94" fmla="*/ 5 w 415"/>
                  <a:gd name="T95" fmla="*/ 267 h 699"/>
                  <a:gd name="T96" fmla="*/ 0 w 415"/>
                  <a:gd name="T97" fmla="*/ 251 h 699"/>
                  <a:gd name="T98" fmla="*/ 0 w 415"/>
                  <a:gd name="T99" fmla="*/ 185 h 699"/>
                  <a:gd name="T100" fmla="*/ 5 w 415"/>
                  <a:gd name="T101" fmla="*/ 168 h 699"/>
                  <a:gd name="T102" fmla="*/ 17 w 415"/>
                  <a:gd name="T103" fmla="*/ 158 h 699"/>
                  <a:gd name="T104" fmla="*/ 33 w 415"/>
                  <a:gd name="T105" fmla="*/ 153 h 699"/>
                  <a:gd name="T106" fmla="*/ 76 w 415"/>
                  <a:gd name="T107" fmla="*/ 153 h 699"/>
                  <a:gd name="T108" fmla="*/ 76 w 415"/>
                  <a:gd name="T109" fmla="*/ 33 h 699"/>
                  <a:gd name="T110" fmla="*/ 81 w 415"/>
                  <a:gd name="T111" fmla="*/ 16 h 699"/>
                  <a:gd name="T112" fmla="*/ 93 w 415"/>
                  <a:gd name="T113" fmla="*/ 6 h 699"/>
                  <a:gd name="T114" fmla="*/ 109 w 415"/>
                  <a:gd name="T11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5" h="699">
                    <a:moveTo>
                      <a:pt x="109" y="0"/>
                    </a:moveTo>
                    <a:lnTo>
                      <a:pt x="235" y="0"/>
                    </a:lnTo>
                    <a:lnTo>
                      <a:pt x="251" y="6"/>
                    </a:lnTo>
                    <a:lnTo>
                      <a:pt x="263" y="16"/>
                    </a:lnTo>
                    <a:lnTo>
                      <a:pt x="268" y="33"/>
                    </a:lnTo>
                    <a:lnTo>
                      <a:pt x="268" y="153"/>
                    </a:lnTo>
                    <a:lnTo>
                      <a:pt x="379" y="153"/>
                    </a:lnTo>
                    <a:lnTo>
                      <a:pt x="394" y="156"/>
                    </a:lnTo>
                    <a:lnTo>
                      <a:pt x="406" y="168"/>
                    </a:lnTo>
                    <a:lnTo>
                      <a:pt x="410" y="184"/>
                    </a:lnTo>
                    <a:lnTo>
                      <a:pt x="410" y="251"/>
                    </a:lnTo>
                    <a:lnTo>
                      <a:pt x="406" y="269"/>
                    </a:lnTo>
                    <a:lnTo>
                      <a:pt x="394" y="279"/>
                    </a:lnTo>
                    <a:lnTo>
                      <a:pt x="379" y="284"/>
                    </a:lnTo>
                    <a:lnTo>
                      <a:pt x="268" y="284"/>
                    </a:lnTo>
                    <a:lnTo>
                      <a:pt x="268" y="490"/>
                    </a:lnTo>
                    <a:lnTo>
                      <a:pt x="270" y="512"/>
                    </a:lnTo>
                    <a:lnTo>
                      <a:pt x="277" y="530"/>
                    </a:lnTo>
                    <a:lnTo>
                      <a:pt x="289" y="538"/>
                    </a:lnTo>
                    <a:lnTo>
                      <a:pt x="308" y="542"/>
                    </a:lnTo>
                    <a:lnTo>
                      <a:pt x="310" y="542"/>
                    </a:lnTo>
                    <a:lnTo>
                      <a:pt x="329" y="538"/>
                    </a:lnTo>
                    <a:lnTo>
                      <a:pt x="351" y="533"/>
                    </a:lnTo>
                    <a:lnTo>
                      <a:pt x="360" y="532"/>
                    </a:lnTo>
                    <a:lnTo>
                      <a:pt x="368" y="532"/>
                    </a:lnTo>
                    <a:lnTo>
                      <a:pt x="377" y="535"/>
                    </a:lnTo>
                    <a:lnTo>
                      <a:pt x="384" y="540"/>
                    </a:lnTo>
                    <a:lnTo>
                      <a:pt x="389" y="547"/>
                    </a:lnTo>
                    <a:lnTo>
                      <a:pt x="393" y="554"/>
                    </a:lnTo>
                    <a:lnTo>
                      <a:pt x="415" y="632"/>
                    </a:lnTo>
                    <a:lnTo>
                      <a:pt x="415" y="647"/>
                    </a:lnTo>
                    <a:lnTo>
                      <a:pt x="410" y="661"/>
                    </a:lnTo>
                    <a:lnTo>
                      <a:pt x="398" y="670"/>
                    </a:lnTo>
                    <a:lnTo>
                      <a:pt x="356" y="685"/>
                    </a:lnTo>
                    <a:lnTo>
                      <a:pt x="311" y="696"/>
                    </a:lnTo>
                    <a:lnTo>
                      <a:pt x="266" y="699"/>
                    </a:lnTo>
                    <a:lnTo>
                      <a:pt x="225" y="696"/>
                    </a:lnTo>
                    <a:lnTo>
                      <a:pt x="187" y="685"/>
                    </a:lnTo>
                    <a:lnTo>
                      <a:pt x="155" y="670"/>
                    </a:lnTo>
                    <a:lnTo>
                      <a:pt x="128" y="649"/>
                    </a:lnTo>
                    <a:lnTo>
                      <a:pt x="105" y="623"/>
                    </a:lnTo>
                    <a:lnTo>
                      <a:pt x="90" y="592"/>
                    </a:lnTo>
                    <a:lnTo>
                      <a:pt x="79" y="557"/>
                    </a:lnTo>
                    <a:lnTo>
                      <a:pt x="76" y="518"/>
                    </a:lnTo>
                    <a:lnTo>
                      <a:pt x="76" y="284"/>
                    </a:lnTo>
                    <a:lnTo>
                      <a:pt x="33" y="284"/>
                    </a:lnTo>
                    <a:lnTo>
                      <a:pt x="17" y="279"/>
                    </a:lnTo>
                    <a:lnTo>
                      <a:pt x="5" y="267"/>
                    </a:lnTo>
                    <a:lnTo>
                      <a:pt x="0" y="251"/>
                    </a:lnTo>
                    <a:lnTo>
                      <a:pt x="0" y="185"/>
                    </a:lnTo>
                    <a:lnTo>
                      <a:pt x="5" y="168"/>
                    </a:lnTo>
                    <a:lnTo>
                      <a:pt x="17" y="158"/>
                    </a:lnTo>
                    <a:lnTo>
                      <a:pt x="33" y="153"/>
                    </a:lnTo>
                    <a:lnTo>
                      <a:pt x="76" y="153"/>
                    </a:lnTo>
                    <a:lnTo>
                      <a:pt x="76" y="33"/>
                    </a:lnTo>
                    <a:lnTo>
                      <a:pt x="81" y="16"/>
                    </a:lnTo>
                    <a:lnTo>
                      <a:pt x="93" y="6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/>
                <a:endParaRPr lang="en-US" sz="1300" dirty="0">
                  <a:solidFill>
                    <a:prstClr val="black"/>
                  </a:solidFill>
                  <a:latin typeface="Century Gothic"/>
                  <a:cs typeface="Century Gothic"/>
                </a:endParaRPr>
              </a:p>
            </p:txBody>
          </p:sp>
          <p:sp>
            <p:nvSpPr>
              <p:cNvPr id="21" name="Freeform 37"/>
              <p:cNvSpPr>
                <a:spLocks noEditPoints="1"/>
              </p:cNvSpPr>
              <p:nvPr/>
            </p:nvSpPr>
            <p:spPr bwMode="auto">
              <a:xfrm>
                <a:off x="7819676" y="3968653"/>
                <a:ext cx="31307" cy="41624"/>
              </a:xfrm>
              <a:custGeom>
                <a:avLst/>
                <a:gdLst>
                  <a:gd name="T0" fmla="*/ 234 w 530"/>
                  <a:gd name="T1" fmla="*/ 138 h 701"/>
                  <a:gd name="T2" fmla="*/ 191 w 530"/>
                  <a:gd name="T3" fmla="*/ 164 h 701"/>
                  <a:gd name="T4" fmla="*/ 166 w 530"/>
                  <a:gd name="T5" fmla="*/ 214 h 701"/>
                  <a:gd name="T6" fmla="*/ 166 w 530"/>
                  <a:gd name="T7" fmla="*/ 278 h 701"/>
                  <a:gd name="T8" fmla="*/ 191 w 530"/>
                  <a:gd name="T9" fmla="*/ 329 h 701"/>
                  <a:gd name="T10" fmla="*/ 234 w 530"/>
                  <a:gd name="T11" fmla="*/ 356 h 701"/>
                  <a:gd name="T12" fmla="*/ 287 w 530"/>
                  <a:gd name="T13" fmla="*/ 356 h 701"/>
                  <a:gd name="T14" fmla="*/ 329 w 530"/>
                  <a:gd name="T15" fmla="*/ 329 h 701"/>
                  <a:gd name="T16" fmla="*/ 351 w 530"/>
                  <a:gd name="T17" fmla="*/ 278 h 701"/>
                  <a:gd name="T18" fmla="*/ 351 w 530"/>
                  <a:gd name="T19" fmla="*/ 214 h 701"/>
                  <a:gd name="T20" fmla="*/ 329 w 530"/>
                  <a:gd name="T21" fmla="*/ 164 h 701"/>
                  <a:gd name="T22" fmla="*/ 287 w 530"/>
                  <a:gd name="T23" fmla="*/ 138 h 701"/>
                  <a:gd name="T24" fmla="*/ 218 w 530"/>
                  <a:gd name="T25" fmla="*/ 0 h 701"/>
                  <a:gd name="T26" fmla="*/ 260 w 530"/>
                  <a:gd name="T27" fmla="*/ 3 h 701"/>
                  <a:gd name="T28" fmla="*/ 327 w 530"/>
                  <a:gd name="T29" fmla="*/ 29 h 701"/>
                  <a:gd name="T30" fmla="*/ 355 w 530"/>
                  <a:gd name="T31" fmla="*/ 38 h 701"/>
                  <a:gd name="T32" fmla="*/ 371 w 530"/>
                  <a:gd name="T33" fmla="*/ 10 h 701"/>
                  <a:gd name="T34" fmla="*/ 497 w 530"/>
                  <a:gd name="T35" fmla="*/ 5 h 701"/>
                  <a:gd name="T36" fmla="*/ 525 w 530"/>
                  <a:gd name="T37" fmla="*/ 22 h 701"/>
                  <a:gd name="T38" fmla="*/ 530 w 530"/>
                  <a:gd name="T39" fmla="*/ 464 h 701"/>
                  <a:gd name="T40" fmla="*/ 514 w 530"/>
                  <a:gd name="T41" fmla="*/ 552 h 701"/>
                  <a:gd name="T42" fmla="*/ 469 w 530"/>
                  <a:gd name="T43" fmla="*/ 621 h 701"/>
                  <a:gd name="T44" fmla="*/ 398 w 530"/>
                  <a:gd name="T45" fmla="*/ 671 h 701"/>
                  <a:gd name="T46" fmla="*/ 306 w 530"/>
                  <a:gd name="T47" fmla="*/ 697 h 701"/>
                  <a:gd name="T48" fmla="*/ 199 w 530"/>
                  <a:gd name="T49" fmla="*/ 697 h 701"/>
                  <a:gd name="T50" fmla="*/ 95 w 530"/>
                  <a:gd name="T51" fmla="*/ 671 h 701"/>
                  <a:gd name="T52" fmla="*/ 36 w 530"/>
                  <a:gd name="T53" fmla="*/ 635 h 701"/>
                  <a:gd name="T54" fmla="*/ 36 w 530"/>
                  <a:gd name="T55" fmla="*/ 604 h 701"/>
                  <a:gd name="T56" fmla="*/ 73 w 530"/>
                  <a:gd name="T57" fmla="*/ 533 h 701"/>
                  <a:gd name="T58" fmla="*/ 88 w 530"/>
                  <a:gd name="T59" fmla="*/ 524 h 701"/>
                  <a:gd name="T60" fmla="*/ 106 w 530"/>
                  <a:gd name="T61" fmla="*/ 524 h 701"/>
                  <a:gd name="T62" fmla="*/ 154 w 530"/>
                  <a:gd name="T63" fmla="*/ 547 h 701"/>
                  <a:gd name="T64" fmla="*/ 241 w 530"/>
                  <a:gd name="T65" fmla="*/ 562 h 701"/>
                  <a:gd name="T66" fmla="*/ 303 w 530"/>
                  <a:gd name="T67" fmla="*/ 550 h 701"/>
                  <a:gd name="T68" fmla="*/ 341 w 530"/>
                  <a:gd name="T69" fmla="*/ 519 h 701"/>
                  <a:gd name="T70" fmla="*/ 355 w 530"/>
                  <a:gd name="T71" fmla="*/ 469 h 701"/>
                  <a:gd name="T72" fmla="*/ 327 w 530"/>
                  <a:gd name="T73" fmla="*/ 460 h 701"/>
                  <a:gd name="T74" fmla="*/ 260 w 530"/>
                  <a:gd name="T75" fmla="*/ 486 h 701"/>
                  <a:gd name="T76" fmla="*/ 173 w 530"/>
                  <a:gd name="T77" fmla="*/ 486 h 701"/>
                  <a:gd name="T78" fmla="*/ 94 w 530"/>
                  <a:gd name="T79" fmla="*/ 450 h 701"/>
                  <a:gd name="T80" fmla="*/ 35 w 530"/>
                  <a:gd name="T81" fmla="*/ 386 h 701"/>
                  <a:gd name="T82" fmla="*/ 4 w 530"/>
                  <a:gd name="T83" fmla="*/ 296 h 701"/>
                  <a:gd name="T84" fmla="*/ 4 w 530"/>
                  <a:gd name="T85" fmla="*/ 192 h 701"/>
                  <a:gd name="T86" fmla="*/ 35 w 530"/>
                  <a:gd name="T87" fmla="*/ 104 h 701"/>
                  <a:gd name="T88" fmla="*/ 92 w 530"/>
                  <a:gd name="T89" fmla="*/ 40 h 701"/>
                  <a:gd name="T90" fmla="*/ 171 w 530"/>
                  <a:gd name="T91" fmla="*/ 5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30" h="701">
                    <a:moveTo>
                      <a:pt x="260" y="133"/>
                    </a:moveTo>
                    <a:lnTo>
                      <a:pt x="234" y="138"/>
                    </a:lnTo>
                    <a:lnTo>
                      <a:pt x="210" y="149"/>
                    </a:lnTo>
                    <a:lnTo>
                      <a:pt x="191" y="164"/>
                    </a:lnTo>
                    <a:lnTo>
                      <a:pt x="177" y="187"/>
                    </a:lnTo>
                    <a:lnTo>
                      <a:pt x="166" y="214"/>
                    </a:lnTo>
                    <a:lnTo>
                      <a:pt x="165" y="247"/>
                    </a:lnTo>
                    <a:lnTo>
                      <a:pt x="166" y="278"/>
                    </a:lnTo>
                    <a:lnTo>
                      <a:pt x="177" y="306"/>
                    </a:lnTo>
                    <a:lnTo>
                      <a:pt x="191" y="329"/>
                    </a:lnTo>
                    <a:lnTo>
                      <a:pt x="210" y="346"/>
                    </a:lnTo>
                    <a:lnTo>
                      <a:pt x="234" y="356"/>
                    </a:lnTo>
                    <a:lnTo>
                      <a:pt x="260" y="360"/>
                    </a:lnTo>
                    <a:lnTo>
                      <a:pt x="287" y="356"/>
                    </a:lnTo>
                    <a:lnTo>
                      <a:pt x="310" y="346"/>
                    </a:lnTo>
                    <a:lnTo>
                      <a:pt x="329" y="329"/>
                    </a:lnTo>
                    <a:lnTo>
                      <a:pt x="343" y="306"/>
                    </a:lnTo>
                    <a:lnTo>
                      <a:pt x="351" y="278"/>
                    </a:lnTo>
                    <a:lnTo>
                      <a:pt x="355" y="247"/>
                    </a:lnTo>
                    <a:lnTo>
                      <a:pt x="351" y="214"/>
                    </a:lnTo>
                    <a:lnTo>
                      <a:pt x="343" y="187"/>
                    </a:lnTo>
                    <a:lnTo>
                      <a:pt x="329" y="164"/>
                    </a:lnTo>
                    <a:lnTo>
                      <a:pt x="310" y="149"/>
                    </a:lnTo>
                    <a:lnTo>
                      <a:pt x="287" y="138"/>
                    </a:lnTo>
                    <a:lnTo>
                      <a:pt x="260" y="133"/>
                    </a:lnTo>
                    <a:close/>
                    <a:moveTo>
                      <a:pt x="218" y="0"/>
                    </a:moveTo>
                    <a:lnTo>
                      <a:pt x="220" y="0"/>
                    </a:lnTo>
                    <a:lnTo>
                      <a:pt x="260" y="3"/>
                    </a:lnTo>
                    <a:lnTo>
                      <a:pt x="296" y="14"/>
                    </a:lnTo>
                    <a:lnTo>
                      <a:pt x="327" y="29"/>
                    </a:lnTo>
                    <a:lnTo>
                      <a:pt x="355" y="54"/>
                    </a:lnTo>
                    <a:lnTo>
                      <a:pt x="355" y="38"/>
                    </a:lnTo>
                    <a:lnTo>
                      <a:pt x="360" y="22"/>
                    </a:lnTo>
                    <a:lnTo>
                      <a:pt x="371" y="10"/>
                    </a:lnTo>
                    <a:lnTo>
                      <a:pt x="388" y="5"/>
                    </a:lnTo>
                    <a:lnTo>
                      <a:pt x="497" y="5"/>
                    </a:lnTo>
                    <a:lnTo>
                      <a:pt x="514" y="10"/>
                    </a:lnTo>
                    <a:lnTo>
                      <a:pt x="525" y="22"/>
                    </a:lnTo>
                    <a:lnTo>
                      <a:pt x="530" y="38"/>
                    </a:lnTo>
                    <a:lnTo>
                      <a:pt x="530" y="464"/>
                    </a:lnTo>
                    <a:lnTo>
                      <a:pt x="525" y="509"/>
                    </a:lnTo>
                    <a:lnTo>
                      <a:pt x="514" y="552"/>
                    </a:lnTo>
                    <a:lnTo>
                      <a:pt x="495" y="588"/>
                    </a:lnTo>
                    <a:lnTo>
                      <a:pt x="469" y="621"/>
                    </a:lnTo>
                    <a:lnTo>
                      <a:pt x="436" y="649"/>
                    </a:lnTo>
                    <a:lnTo>
                      <a:pt x="398" y="671"/>
                    </a:lnTo>
                    <a:lnTo>
                      <a:pt x="355" y="688"/>
                    </a:lnTo>
                    <a:lnTo>
                      <a:pt x="306" y="697"/>
                    </a:lnTo>
                    <a:lnTo>
                      <a:pt x="253" y="701"/>
                    </a:lnTo>
                    <a:lnTo>
                      <a:pt x="199" y="697"/>
                    </a:lnTo>
                    <a:lnTo>
                      <a:pt x="146" y="687"/>
                    </a:lnTo>
                    <a:lnTo>
                      <a:pt x="95" y="671"/>
                    </a:lnTo>
                    <a:lnTo>
                      <a:pt x="49" y="647"/>
                    </a:lnTo>
                    <a:lnTo>
                      <a:pt x="36" y="635"/>
                    </a:lnTo>
                    <a:lnTo>
                      <a:pt x="31" y="621"/>
                    </a:lnTo>
                    <a:lnTo>
                      <a:pt x="36" y="604"/>
                    </a:lnTo>
                    <a:lnTo>
                      <a:pt x="69" y="540"/>
                    </a:lnTo>
                    <a:lnTo>
                      <a:pt x="73" y="533"/>
                    </a:lnTo>
                    <a:lnTo>
                      <a:pt x="80" y="528"/>
                    </a:lnTo>
                    <a:lnTo>
                      <a:pt x="88" y="524"/>
                    </a:lnTo>
                    <a:lnTo>
                      <a:pt x="97" y="522"/>
                    </a:lnTo>
                    <a:lnTo>
                      <a:pt x="106" y="524"/>
                    </a:lnTo>
                    <a:lnTo>
                      <a:pt x="113" y="528"/>
                    </a:lnTo>
                    <a:lnTo>
                      <a:pt x="154" y="547"/>
                    </a:lnTo>
                    <a:lnTo>
                      <a:pt x="197" y="559"/>
                    </a:lnTo>
                    <a:lnTo>
                      <a:pt x="241" y="562"/>
                    </a:lnTo>
                    <a:lnTo>
                      <a:pt x="274" y="559"/>
                    </a:lnTo>
                    <a:lnTo>
                      <a:pt x="303" y="550"/>
                    </a:lnTo>
                    <a:lnTo>
                      <a:pt x="326" y="538"/>
                    </a:lnTo>
                    <a:lnTo>
                      <a:pt x="341" y="519"/>
                    </a:lnTo>
                    <a:lnTo>
                      <a:pt x="351" y="496"/>
                    </a:lnTo>
                    <a:lnTo>
                      <a:pt x="355" y="469"/>
                    </a:lnTo>
                    <a:lnTo>
                      <a:pt x="355" y="438"/>
                    </a:lnTo>
                    <a:lnTo>
                      <a:pt x="327" y="460"/>
                    </a:lnTo>
                    <a:lnTo>
                      <a:pt x="296" y="477"/>
                    </a:lnTo>
                    <a:lnTo>
                      <a:pt x="260" y="486"/>
                    </a:lnTo>
                    <a:lnTo>
                      <a:pt x="222" y="489"/>
                    </a:lnTo>
                    <a:lnTo>
                      <a:pt x="173" y="486"/>
                    </a:lnTo>
                    <a:lnTo>
                      <a:pt x="132" y="472"/>
                    </a:lnTo>
                    <a:lnTo>
                      <a:pt x="94" y="450"/>
                    </a:lnTo>
                    <a:lnTo>
                      <a:pt x="61" y="420"/>
                    </a:lnTo>
                    <a:lnTo>
                      <a:pt x="35" y="386"/>
                    </a:lnTo>
                    <a:lnTo>
                      <a:pt x="16" y="342"/>
                    </a:lnTo>
                    <a:lnTo>
                      <a:pt x="4" y="296"/>
                    </a:lnTo>
                    <a:lnTo>
                      <a:pt x="0" y="242"/>
                    </a:lnTo>
                    <a:lnTo>
                      <a:pt x="4" y="192"/>
                    </a:lnTo>
                    <a:lnTo>
                      <a:pt x="16" y="145"/>
                    </a:lnTo>
                    <a:lnTo>
                      <a:pt x="35" y="104"/>
                    </a:lnTo>
                    <a:lnTo>
                      <a:pt x="61" y="67"/>
                    </a:lnTo>
                    <a:lnTo>
                      <a:pt x="92" y="40"/>
                    </a:lnTo>
                    <a:lnTo>
                      <a:pt x="130" y="17"/>
                    </a:lnTo>
                    <a:lnTo>
                      <a:pt x="171" y="5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defTabSz="685595"/>
                <a:endParaRPr lang="en-US" sz="1300" dirty="0">
                  <a:solidFill>
                    <a:prstClr val="black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22" name="Group 19">
            <a:extLst>
              <a:ext uri="{FF2B5EF4-FFF2-40B4-BE49-F238E27FC236}">
                <a16:creationId xmlns:a16="http://schemas.microsoft.com/office/drawing/2014/main" xmlns="" id="{81FF3DAA-96E6-4835-91F2-36CE519410BF}"/>
              </a:ext>
            </a:extLst>
          </p:cNvPr>
          <p:cNvGrpSpPr/>
          <p:nvPr/>
        </p:nvGrpSpPr>
        <p:grpSpPr>
          <a:xfrm>
            <a:off x="5555481" y="5267406"/>
            <a:ext cx="717947" cy="717947"/>
            <a:chOff x="2391367" y="2901577"/>
            <a:chExt cx="717947" cy="717947"/>
          </a:xfrm>
        </p:grpSpPr>
        <p:sp>
          <p:nvSpPr>
            <p:cNvPr id="23" name="Oval 9"/>
            <p:cNvSpPr/>
            <p:nvPr/>
          </p:nvSpPr>
          <p:spPr>
            <a:xfrm>
              <a:off x="2391367" y="2901577"/>
              <a:ext cx="717947" cy="717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dirty="0">
                <a:solidFill>
                  <a:schemeClr val="bg1"/>
                </a:solidFill>
                <a:latin typeface="FontAwesome" pitchFamily="2" charset="0"/>
                <a:cs typeface="Century Gothic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2609692" y="3114740"/>
              <a:ext cx="281297" cy="291621"/>
            </a:xfrm>
            <a:custGeom>
              <a:avLst/>
              <a:gdLst>
                <a:gd name="T0" fmla="*/ 133 w 479"/>
                <a:gd name="T1" fmla="*/ 497 h 498"/>
                <a:gd name="T2" fmla="*/ 133 w 479"/>
                <a:gd name="T3" fmla="*/ 497 h 498"/>
                <a:gd name="T4" fmla="*/ 53 w 479"/>
                <a:gd name="T5" fmla="*/ 460 h 498"/>
                <a:gd name="T6" fmla="*/ 53 w 479"/>
                <a:gd name="T7" fmla="*/ 284 h 498"/>
                <a:gd name="T8" fmla="*/ 301 w 479"/>
                <a:gd name="T9" fmla="*/ 35 h 498"/>
                <a:gd name="T10" fmla="*/ 390 w 479"/>
                <a:gd name="T11" fmla="*/ 9 h 498"/>
                <a:gd name="T12" fmla="*/ 452 w 479"/>
                <a:gd name="T13" fmla="*/ 71 h 498"/>
                <a:gd name="T14" fmla="*/ 425 w 479"/>
                <a:gd name="T15" fmla="*/ 159 h 498"/>
                <a:gd name="T16" fmla="*/ 195 w 479"/>
                <a:gd name="T17" fmla="*/ 390 h 498"/>
                <a:gd name="T18" fmla="*/ 150 w 479"/>
                <a:gd name="T19" fmla="*/ 416 h 498"/>
                <a:gd name="T20" fmla="*/ 106 w 479"/>
                <a:gd name="T21" fmla="*/ 399 h 498"/>
                <a:gd name="T22" fmla="*/ 115 w 479"/>
                <a:gd name="T23" fmla="*/ 319 h 498"/>
                <a:gd name="T24" fmla="*/ 284 w 479"/>
                <a:gd name="T25" fmla="*/ 150 h 498"/>
                <a:gd name="T26" fmla="*/ 309 w 479"/>
                <a:gd name="T27" fmla="*/ 150 h 498"/>
                <a:gd name="T28" fmla="*/ 309 w 479"/>
                <a:gd name="T29" fmla="*/ 178 h 498"/>
                <a:gd name="T30" fmla="*/ 142 w 479"/>
                <a:gd name="T31" fmla="*/ 345 h 498"/>
                <a:gd name="T32" fmla="*/ 133 w 479"/>
                <a:gd name="T33" fmla="*/ 381 h 498"/>
                <a:gd name="T34" fmla="*/ 142 w 479"/>
                <a:gd name="T35" fmla="*/ 381 h 498"/>
                <a:gd name="T36" fmla="*/ 168 w 479"/>
                <a:gd name="T37" fmla="*/ 372 h 498"/>
                <a:gd name="T38" fmla="*/ 399 w 479"/>
                <a:gd name="T39" fmla="*/ 133 h 498"/>
                <a:gd name="T40" fmla="*/ 416 w 479"/>
                <a:gd name="T41" fmla="*/ 80 h 498"/>
                <a:gd name="T42" fmla="*/ 381 w 479"/>
                <a:gd name="T43" fmla="*/ 44 h 498"/>
                <a:gd name="T44" fmla="*/ 328 w 479"/>
                <a:gd name="T45" fmla="*/ 62 h 498"/>
                <a:gd name="T46" fmla="*/ 80 w 479"/>
                <a:gd name="T47" fmla="*/ 301 h 498"/>
                <a:gd name="T48" fmla="*/ 80 w 479"/>
                <a:gd name="T49" fmla="*/ 434 h 498"/>
                <a:gd name="T50" fmla="*/ 203 w 479"/>
                <a:gd name="T51" fmla="*/ 425 h 498"/>
                <a:gd name="T52" fmla="*/ 452 w 479"/>
                <a:gd name="T53" fmla="*/ 186 h 498"/>
                <a:gd name="T54" fmla="*/ 478 w 479"/>
                <a:gd name="T55" fmla="*/ 186 h 498"/>
                <a:gd name="T56" fmla="*/ 478 w 479"/>
                <a:gd name="T57" fmla="*/ 203 h 498"/>
                <a:gd name="T58" fmla="*/ 230 w 479"/>
                <a:gd name="T59" fmla="*/ 452 h 498"/>
                <a:gd name="T60" fmla="*/ 133 w 479"/>
                <a:gd name="T61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68580" tIns="34290" rIns="68580" bIns="34290" anchor="ctr"/>
            <a:lstStyle/>
            <a:p>
              <a:endParaRPr lang="en-US" sz="700" dirty="0">
                <a:latin typeface="Century Gothic"/>
                <a:cs typeface="Century Gothic"/>
              </a:endParaRPr>
            </a:p>
          </p:txBody>
        </p:sp>
      </p:grpSp>
      <p:grpSp>
        <p:nvGrpSpPr>
          <p:cNvPr id="25" name="Group 21">
            <a:extLst>
              <a:ext uri="{FF2B5EF4-FFF2-40B4-BE49-F238E27FC236}">
                <a16:creationId xmlns:a16="http://schemas.microsoft.com/office/drawing/2014/main" xmlns="" id="{CB6AB7B0-15D0-44F8-8051-2572308E767E}"/>
              </a:ext>
            </a:extLst>
          </p:cNvPr>
          <p:cNvGrpSpPr/>
          <p:nvPr/>
        </p:nvGrpSpPr>
        <p:grpSpPr>
          <a:xfrm>
            <a:off x="4419624" y="5985352"/>
            <a:ext cx="717947" cy="717947"/>
            <a:chOff x="1255510" y="3619523"/>
            <a:chExt cx="717947" cy="717947"/>
          </a:xfrm>
        </p:grpSpPr>
        <p:sp>
          <p:nvSpPr>
            <p:cNvPr id="26" name="Oval 8"/>
            <p:cNvSpPr/>
            <p:nvPr/>
          </p:nvSpPr>
          <p:spPr>
            <a:xfrm>
              <a:off x="1255510" y="3619523"/>
              <a:ext cx="717947" cy="7179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dirty="0">
                <a:solidFill>
                  <a:schemeClr val="bg1"/>
                </a:solidFill>
                <a:latin typeface="FontAwesome" pitchFamily="2" charset="0"/>
                <a:cs typeface="Century Gothic"/>
              </a:endParaRPr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1469708" y="3833721"/>
              <a:ext cx="289553" cy="289553"/>
            </a:xfrm>
            <a:custGeom>
              <a:avLst/>
              <a:gdLst>
                <a:gd name="T0" fmla="*/ 1828 w 2787"/>
                <a:gd name="T1" fmla="*/ 1485 h 3365"/>
                <a:gd name="T2" fmla="*/ 1228 w 2787"/>
                <a:gd name="T3" fmla="*/ 2079 h 3365"/>
                <a:gd name="T4" fmla="*/ 1051 w 2787"/>
                <a:gd name="T5" fmla="*/ 1923 h 3365"/>
                <a:gd name="T6" fmla="*/ 1025 w 2787"/>
                <a:gd name="T7" fmla="*/ 1918 h 3365"/>
                <a:gd name="T8" fmla="*/ 998 w 2787"/>
                <a:gd name="T9" fmla="*/ 1926 h 3365"/>
                <a:gd name="T10" fmla="*/ 846 w 2787"/>
                <a:gd name="T11" fmla="*/ 2096 h 3365"/>
                <a:gd name="T12" fmla="*/ 834 w 2787"/>
                <a:gd name="T13" fmla="*/ 2120 h 3365"/>
                <a:gd name="T14" fmla="*/ 835 w 2787"/>
                <a:gd name="T15" fmla="*/ 2148 h 3365"/>
                <a:gd name="T16" fmla="*/ 850 w 2787"/>
                <a:gd name="T17" fmla="*/ 2171 h 3365"/>
                <a:gd name="T18" fmla="*/ 1217 w 2787"/>
                <a:gd name="T19" fmla="*/ 2495 h 3365"/>
                <a:gd name="T20" fmla="*/ 1249 w 2787"/>
                <a:gd name="T21" fmla="*/ 2498 h 3365"/>
                <a:gd name="T22" fmla="*/ 1276 w 2787"/>
                <a:gd name="T23" fmla="*/ 2484 h 3365"/>
                <a:gd name="T24" fmla="*/ 2048 w 2787"/>
                <a:gd name="T25" fmla="*/ 1711 h 3365"/>
                <a:gd name="T26" fmla="*/ 2055 w 2787"/>
                <a:gd name="T27" fmla="*/ 1685 h 3365"/>
                <a:gd name="T28" fmla="*/ 2048 w 2787"/>
                <a:gd name="T29" fmla="*/ 1658 h 3365"/>
                <a:gd name="T30" fmla="*/ 1890 w 2787"/>
                <a:gd name="T31" fmla="*/ 1495 h 3365"/>
                <a:gd name="T32" fmla="*/ 1860 w 2787"/>
                <a:gd name="T33" fmla="*/ 1479 h 3365"/>
                <a:gd name="T34" fmla="*/ 1018 w 2787"/>
                <a:gd name="T35" fmla="*/ 283 h 3365"/>
                <a:gd name="T36" fmla="*/ 990 w 2787"/>
                <a:gd name="T37" fmla="*/ 292 h 3365"/>
                <a:gd name="T38" fmla="*/ 974 w 2787"/>
                <a:gd name="T39" fmla="*/ 315 h 3365"/>
                <a:gd name="T40" fmla="*/ 971 w 2787"/>
                <a:gd name="T41" fmla="*/ 709 h 3365"/>
                <a:gd name="T42" fmla="*/ 1816 w 2787"/>
                <a:gd name="T43" fmla="*/ 330 h 3365"/>
                <a:gd name="T44" fmla="*/ 1807 w 2787"/>
                <a:gd name="T45" fmla="*/ 303 h 3365"/>
                <a:gd name="T46" fmla="*/ 1783 w 2787"/>
                <a:gd name="T47" fmla="*/ 285 h 3365"/>
                <a:gd name="T48" fmla="*/ 1018 w 2787"/>
                <a:gd name="T49" fmla="*/ 283 h 3365"/>
                <a:gd name="T50" fmla="*/ 1769 w 2787"/>
                <a:gd name="T51" fmla="*/ 0 h 3365"/>
                <a:gd name="T52" fmla="*/ 1856 w 2787"/>
                <a:gd name="T53" fmla="*/ 13 h 3365"/>
                <a:gd name="T54" fmla="*/ 1935 w 2787"/>
                <a:gd name="T55" fmla="*/ 45 h 3365"/>
                <a:gd name="T56" fmla="*/ 2001 w 2787"/>
                <a:gd name="T57" fmla="*/ 97 h 3365"/>
                <a:gd name="T58" fmla="*/ 2053 w 2787"/>
                <a:gd name="T59" fmla="*/ 164 h 3365"/>
                <a:gd name="T60" fmla="*/ 2086 w 2787"/>
                <a:gd name="T61" fmla="*/ 242 h 3365"/>
                <a:gd name="T62" fmla="*/ 2098 w 2787"/>
                <a:gd name="T63" fmla="*/ 330 h 3365"/>
                <a:gd name="T64" fmla="*/ 2534 w 2787"/>
                <a:gd name="T65" fmla="*/ 709 h 3365"/>
                <a:gd name="T66" fmla="*/ 2587 w 2787"/>
                <a:gd name="T67" fmla="*/ 719 h 3365"/>
                <a:gd name="T68" fmla="*/ 2631 w 2787"/>
                <a:gd name="T69" fmla="*/ 748 h 3365"/>
                <a:gd name="T70" fmla="*/ 2661 w 2787"/>
                <a:gd name="T71" fmla="*/ 790 h 3365"/>
                <a:gd name="T72" fmla="*/ 2675 w 2787"/>
                <a:gd name="T73" fmla="*/ 843 h 3365"/>
                <a:gd name="T74" fmla="*/ 2787 w 2787"/>
                <a:gd name="T75" fmla="*/ 3240 h 3365"/>
                <a:gd name="T76" fmla="*/ 2775 w 2787"/>
                <a:gd name="T77" fmla="*/ 3283 h 3365"/>
                <a:gd name="T78" fmla="*/ 2748 w 2787"/>
                <a:gd name="T79" fmla="*/ 3321 h 3365"/>
                <a:gd name="T80" fmla="*/ 2712 w 2787"/>
                <a:gd name="T81" fmla="*/ 3348 h 3365"/>
                <a:gd name="T82" fmla="*/ 2670 w 2787"/>
                <a:gd name="T83" fmla="*/ 3363 h 3365"/>
                <a:gd name="T84" fmla="*/ 140 w 2787"/>
                <a:gd name="T85" fmla="*/ 3365 h 3365"/>
                <a:gd name="T86" fmla="*/ 95 w 2787"/>
                <a:gd name="T87" fmla="*/ 3357 h 3365"/>
                <a:gd name="T88" fmla="*/ 55 w 2787"/>
                <a:gd name="T89" fmla="*/ 3336 h 3365"/>
                <a:gd name="T90" fmla="*/ 23 w 2787"/>
                <a:gd name="T91" fmla="*/ 3302 h 3365"/>
                <a:gd name="T92" fmla="*/ 5 w 2787"/>
                <a:gd name="T93" fmla="*/ 3261 h 3365"/>
                <a:gd name="T94" fmla="*/ 0 w 2787"/>
                <a:gd name="T95" fmla="*/ 3216 h 3365"/>
                <a:gd name="T96" fmla="*/ 116 w 2787"/>
                <a:gd name="T97" fmla="*/ 815 h 3365"/>
                <a:gd name="T98" fmla="*/ 139 w 2787"/>
                <a:gd name="T99" fmla="*/ 767 h 3365"/>
                <a:gd name="T100" fmla="*/ 177 w 2787"/>
                <a:gd name="T101" fmla="*/ 731 h 3365"/>
                <a:gd name="T102" fmla="*/ 226 w 2787"/>
                <a:gd name="T103" fmla="*/ 711 h 3365"/>
                <a:gd name="T104" fmla="*/ 689 w 2787"/>
                <a:gd name="T105" fmla="*/ 709 h 3365"/>
                <a:gd name="T106" fmla="*/ 692 w 2787"/>
                <a:gd name="T107" fmla="*/ 285 h 3365"/>
                <a:gd name="T108" fmla="*/ 716 w 2787"/>
                <a:gd name="T109" fmla="*/ 202 h 3365"/>
                <a:gd name="T110" fmla="*/ 759 w 2787"/>
                <a:gd name="T111" fmla="*/ 128 h 3365"/>
                <a:gd name="T112" fmla="*/ 818 w 2787"/>
                <a:gd name="T113" fmla="*/ 69 h 3365"/>
                <a:gd name="T114" fmla="*/ 890 w 2787"/>
                <a:gd name="T115" fmla="*/ 26 h 3365"/>
                <a:gd name="T116" fmla="*/ 974 w 2787"/>
                <a:gd name="T117" fmla="*/ 3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7" h="3365">
                  <a:moveTo>
                    <a:pt x="1844" y="1479"/>
                  </a:moveTo>
                  <a:lnTo>
                    <a:pt x="1828" y="1485"/>
                  </a:lnTo>
                  <a:lnTo>
                    <a:pt x="1814" y="1495"/>
                  </a:lnTo>
                  <a:lnTo>
                    <a:pt x="1228" y="2079"/>
                  </a:lnTo>
                  <a:lnTo>
                    <a:pt x="1064" y="1932"/>
                  </a:lnTo>
                  <a:lnTo>
                    <a:pt x="1051" y="1923"/>
                  </a:lnTo>
                  <a:lnTo>
                    <a:pt x="1039" y="1919"/>
                  </a:lnTo>
                  <a:lnTo>
                    <a:pt x="1025" y="1918"/>
                  </a:lnTo>
                  <a:lnTo>
                    <a:pt x="1012" y="1920"/>
                  </a:lnTo>
                  <a:lnTo>
                    <a:pt x="998" y="1926"/>
                  </a:lnTo>
                  <a:lnTo>
                    <a:pt x="988" y="1936"/>
                  </a:lnTo>
                  <a:lnTo>
                    <a:pt x="846" y="2096"/>
                  </a:lnTo>
                  <a:lnTo>
                    <a:pt x="838" y="2108"/>
                  </a:lnTo>
                  <a:lnTo>
                    <a:pt x="834" y="2120"/>
                  </a:lnTo>
                  <a:lnTo>
                    <a:pt x="833" y="2135"/>
                  </a:lnTo>
                  <a:lnTo>
                    <a:pt x="835" y="2148"/>
                  </a:lnTo>
                  <a:lnTo>
                    <a:pt x="841" y="2160"/>
                  </a:lnTo>
                  <a:lnTo>
                    <a:pt x="850" y="2171"/>
                  </a:lnTo>
                  <a:lnTo>
                    <a:pt x="1204" y="2486"/>
                  </a:lnTo>
                  <a:lnTo>
                    <a:pt x="1217" y="2495"/>
                  </a:lnTo>
                  <a:lnTo>
                    <a:pt x="1233" y="2500"/>
                  </a:lnTo>
                  <a:lnTo>
                    <a:pt x="1249" y="2498"/>
                  </a:lnTo>
                  <a:lnTo>
                    <a:pt x="1263" y="2493"/>
                  </a:lnTo>
                  <a:lnTo>
                    <a:pt x="1276" y="2484"/>
                  </a:lnTo>
                  <a:lnTo>
                    <a:pt x="2040" y="1722"/>
                  </a:lnTo>
                  <a:lnTo>
                    <a:pt x="2048" y="1711"/>
                  </a:lnTo>
                  <a:lnTo>
                    <a:pt x="2054" y="1699"/>
                  </a:lnTo>
                  <a:lnTo>
                    <a:pt x="2055" y="1685"/>
                  </a:lnTo>
                  <a:lnTo>
                    <a:pt x="2054" y="1671"/>
                  </a:lnTo>
                  <a:lnTo>
                    <a:pt x="2048" y="1658"/>
                  </a:lnTo>
                  <a:lnTo>
                    <a:pt x="2040" y="1647"/>
                  </a:lnTo>
                  <a:lnTo>
                    <a:pt x="1890" y="1495"/>
                  </a:lnTo>
                  <a:lnTo>
                    <a:pt x="1876" y="1485"/>
                  </a:lnTo>
                  <a:lnTo>
                    <a:pt x="1860" y="1479"/>
                  </a:lnTo>
                  <a:lnTo>
                    <a:pt x="1844" y="1479"/>
                  </a:lnTo>
                  <a:close/>
                  <a:moveTo>
                    <a:pt x="1018" y="283"/>
                  </a:moveTo>
                  <a:lnTo>
                    <a:pt x="1004" y="285"/>
                  </a:lnTo>
                  <a:lnTo>
                    <a:pt x="990" y="292"/>
                  </a:lnTo>
                  <a:lnTo>
                    <a:pt x="980" y="303"/>
                  </a:lnTo>
                  <a:lnTo>
                    <a:pt x="974" y="315"/>
                  </a:lnTo>
                  <a:lnTo>
                    <a:pt x="971" y="330"/>
                  </a:lnTo>
                  <a:lnTo>
                    <a:pt x="971" y="709"/>
                  </a:lnTo>
                  <a:lnTo>
                    <a:pt x="1816" y="709"/>
                  </a:lnTo>
                  <a:lnTo>
                    <a:pt x="1816" y="330"/>
                  </a:lnTo>
                  <a:lnTo>
                    <a:pt x="1813" y="315"/>
                  </a:lnTo>
                  <a:lnTo>
                    <a:pt x="1807" y="303"/>
                  </a:lnTo>
                  <a:lnTo>
                    <a:pt x="1797" y="292"/>
                  </a:lnTo>
                  <a:lnTo>
                    <a:pt x="1783" y="285"/>
                  </a:lnTo>
                  <a:lnTo>
                    <a:pt x="1769" y="283"/>
                  </a:lnTo>
                  <a:lnTo>
                    <a:pt x="1018" y="283"/>
                  </a:lnTo>
                  <a:close/>
                  <a:moveTo>
                    <a:pt x="1018" y="0"/>
                  </a:moveTo>
                  <a:lnTo>
                    <a:pt x="1769" y="0"/>
                  </a:lnTo>
                  <a:lnTo>
                    <a:pt x="1813" y="3"/>
                  </a:lnTo>
                  <a:lnTo>
                    <a:pt x="1856" y="13"/>
                  </a:lnTo>
                  <a:lnTo>
                    <a:pt x="1897" y="26"/>
                  </a:lnTo>
                  <a:lnTo>
                    <a:pt x="1935" y="45"/>
                  </a:lnTo>
                  <a:lnTo>
                    <a:pt x="1969" y="69"/>
                  </a:lnTo>
                  <a:lnTo>
                    <a:pt x="2001" y="97"/>
                  </a:lnTo>
                  <a:lnTo>
                    <a:pt x="2028" y="128"/>
                  </a:lnTo>
                  <a:lnTo>
                    <a:pt x="2053" y="164"/>
                  </a:lnTo>
                  <a:lnTo>
                    <a:pt x="2071" y="202"/>
                  </a:lnTo>
                  <a:lnTo>
                    <a:pt x="2086" y="242"/>
                  </a:lnTo>
                  <a:lnTo>
                    <a:pt x="2095" y="285"/>
                  </a:lnTo>
                  <a:lnTo>
                    <a:pt x="2098" y="330"/>
                  </a:lnTo>
                  <a:lnTo>
                    <a:pt x="2098" y="709"/>
                  </a:lnTo>
                  <a:lnTo>
                    <a:pt x="2534" y="709"/>
                  </a:lnTo>
                  <a:lnTo>
                    <a:pt x="2561" y="711"/>
                  </a:lnTo>
                  <a:lnTo>
                    <a:pt x="2587" y="719"/>
                  </a:lnTo>
                  <a:lnTo>
                    <a:pt x="2610" y="731"/>
                  </a:lnTo>
                  <a:lnTo>
                    <a:pt x="2631" y="748"/>
                  </a:lnTo>
                  <a:lnTo>
                    <a:pt x="2648" y="767"/>
                  </a:lnTo>
                  <a:lnTo>
                    <a:pt x="2661" y="790"/>
                  </a:lnTo>
                  <a:lnTo>
                    <a:pt x="2671" y="815"/>
                  </a:lnTo>
                  <a:lnTo>
                    <a:pt x="2675" y="843"/>
                  </a:lnTo>
                  <a:lnTo>
                    <a:pt x="2787" y="3216"/>
                  </a:lnTo>
                  <a:lnTo>
                    <a:pt x="2787" y="3240"/>
                  </a:lnTo>
                  <a:lnTo>
                    <a:pt x="2782" y="3261"/>
                  </a:lnTo>
                  <a:lnTo>
                    <a:pt x="2775" y="3283"/>
                  </a:lnTo>
                  <a:lnTo>
                    <a:pt x="2763" y="3302"/>
                  </a:lnTo>
                  <a:lnTo>
                    <a:pt x="2748" y="3321"/>
                  </a:lnTo>
                  <a:lnTo>
                    <a:pt x="2732" y="3336"/>
                  </a:lnTo>
                  <a:lnTo>
                    <a:pt x="2712" y="3348"/>
                  </a:lnTo>
                  <a:lnTo>
                    <a:pt x="2692" y="3357"/>
                  </a:lnTo>
                  <a:lnTo>
                    <a:pt x="2670" y="3363"/>
                  </a:lnTo>
                  <a:lnTo>
                    <a:pt x="2647" y="3365"/>
                  </a:lnTo>
                  <a:lnTo>
                    <a:pt x="140" y="3365"/>
                  </a:lnTo>
                  <a:lnTo>
                    <a:pt x="117" y="3363"/>
                  </a:lnTo>
                  <a:lnTo>
                    <a:pt x="95" y="3357"/>
                  </a:lnTo>
                  <a:lnTo>
                    <a:pt x="75" y="3348"/>
                  </a:lnTo>
                  <a:lnTo>
                    <a:pt x="55" y="3336"/>
                  </a:lnTo>
                  <a:lnTo>
                    <a:pt x="39" y="3321"/>
                  </a:lnTo>
                  <a:lnTo>
                    <a:pt x="23" y="3302"/>
                  </a:lnTo>
                  <a:lnTo>
                    <a:pt x="12" y="3283"/>
                  </a:lnTo>
                  <a:lnTo>
                    <a:pt x="5" y="3261"/>
                  </a:lnTo>
                  <a:lnTo>
                    <a:pt x="0" y="3240"/>
                  </a:lnTo>
                  <a:lnTo>
                    <a:pt x="0" y="3216"/>
                  </a:lnTo>
                  <a:lnTo>
                    <a:pt x="112" y="843"/>
                  </a:lnTo>
                  <a:lnTo>
                    <a:pt x="116" y="815"/>
                  </a:lnTo>
                  <a:lnTo>
                    <a:pt x="126" y="790"/>
                  </a:lnTo>
                  <a:lnTo>
                    <a:pt x="139" y="767"/>
                  </a:lnTo>
                  <a:lnTo>
                    <a:pt x="156" y="748"/>
                  </a:lnTo>
                  <a:lnTo>
                    <a:pt x="177" y="731"/>
                  </a:lnTo>
                  <a:lnTo>
                    <a:pt x="200" y="719"/>
                  </a:lnTo>
                  <a:lnTo>
                    <a:pt x="226" y="711"/>
                  </a:lnTo>
                  <a:lnTo>
                    <a:pt x="253" y="709"/>
                  </a:lnTo>
                  <a:lnTo>
                    <a:pt x="689" y="709"/>
                  </a:lnTo>
                  <a:lnTo>
                    <a:pt x="689" y="330"/>
                  </a:lnTo>
                  <a:lnTo>
                    <a:pt x="692" y="285"/>
                  </a:lnTo>
                  <a:lnTo>
                    <a:pt x="701" y="242"/>
                  </a:lnTo>
                  <a:lnTo>
                    <a:pt x="716" y="202"/>
                  </a:lnTo>
                  <a:lnTo>
                    <a:pt x="734" y="164"/>
                  </a:lnTo>
                  <a:lnTo>
                    <a:pt x="759" y="128"/>
                  </a:lnTo>
                  <a:lnTo>
                    <a:pt x="786" y="97"/>
                  </a:lnTo>
                  <a:lnTo>
                    <a:pt x="818" y="69"/>
                  </a:lnTo>
                  <a:lnTo>
                    <a:pt x="852" y="45"/>
                  </a:lnTo>
                  <a:lnTo>
                    <a:pt x="890" y="26"/>
                  </a:lnTo>
                  <a:lnTo>
                    <a:pt x="931" y="13"/>
                  </a:lnTo>
                  <a:lnTo>
                    <a:pt x="974" y="3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pPr defTabSz="685595"/>
              <a:endParaRPr lang="en-US" sz="1300" dirty="0">
                <a:solidFill>
                  <a:prstClr val="black"/>
                </a:solidFill>
                <a:latin typeface="Century Gothic"/>
                <a:cs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6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92 0.13958 L 3.75E-6 -3.7037E-7 " pathEditMode="relative" rAng="0" ptsTypes="AA">
                                      <p:cBhvr>
                                        <p:cTn id="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9" y="-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11 -3.7037E-7 L -6.25E-7 -3.7037E-7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8996" r="7104" b="2846"/>
          <a:stretch/>
        </p:blipFill>
        <p:spPr>
          <a:xfrm>
            <a:off x="173057" y="945388"/>
            <a:ext cx="3970838" cy="3889085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 flipV="1">
            <a:off x="3106057" y="874633"/>
            <a:ext cx="603498" cy="547767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o 17"/>
          <p:cNvGrpSpPr/>
          <p:nvPr/>
        </p:nvGrpSpPr>
        <p:grpSpPr>
          <a:xfrm>
            <a:off x="2118663" y="4582096"/>
            <a:ext cx="2702719" cy="468603"/>
            <a:chOff x="2118663" y="4281847"/>
            <a:chExt cx="2702719" cy="468603"/>
          </a:xfrm>
        </p:grpSpPr>
        <p:cxnSp>
          <p:nvCxnSpPr>
            <p:cNvPr id="13" name="Conector recto 12"/>
            <p:cNvCxnSpPr/>
            <p:nvPr/>
          </p:nvCxnSpPr>
          <p:spPr>
            <a:xfrm flipH="1" flipV="1">
              <a:off x="2118663" y="4281847"/>
              <a:ext cx="408709" cy="468603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2535382" y="4750450"/>
              <a:ext cx="228600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ector recto 19"/>
          <p:cNvCxnSpPr/>
          <p:nvPr/>
        </p:nvCxnSpPr>
        <p:spPr>
          <a:xfrm>
            <a:off x="3709555" y="874633"/>
            <a:ext cx="3356263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4887768" y="4526441"/>
          <a:ext cx="4356100" cy="209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12" name="Rectángulo 11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73057" y="157548"/>
            <a:ext cx="490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s-ES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00000"/>
                </a:solidFill>
              </a:rPr>
              <a:t>Ejecución del Proyecto  -  Situación Actual</a:t>
            </a:r>
            <a:endParaRPr lang="es-PE" dirty="0">
              <a:solidFill>
                <a:srgbClr val="C00000"/>
              </a:solidFill>
            </a:endParaRPr>
          </a:p>
          <a:p>
            <a:pPr lvl="0"/>
            <a:endParaRPr lang="es-PE" dirty="0">
              <a:solidFill>
                <a:srgbClr val="C00000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418118" y="3855219"/>
            <a:ext cx="9049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: </a:t>
            </a:r>
            <a:r>
              <a:rPr lang="es-PE" sz="1400" dirty="0" smtClean="0">
                <a:solidFill>
                  <a:srgbClr val="FF0000"/>
                </a:solidFill>
              </a:rPr>
              <a:t>11</a:t>
            </a:r>
            <a:endParaRPr lang="es-PE" sz="1400" dirty="0">
              <a:solidFill>
                <a:srgbClr val="FF0000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3871570" y="6310265"/>
            <a:ext cx="949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</a:t>
            </a:r>
            <a:r>
              <a:rPr lang="es-PE" sz="1400" dirty="0" smtClean="0">
                <a:solidFill>
                  <a:srgbClr val="FF0000"/>
                </a:solidFill>
              </a:rPr>
              <a:t>: 05 </a:t>
            </a:r>
            <a:endParaRPr lang="es-PE" sz="1400" dirty="0">
              <a:solidFill>
                <a:srgbClr val="FF0000"/>
              </a:solidFill>
            </a:endParaRP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/>
          </p:nvPr>
        </p:nvGraphicFramePr>
        <p:xfrm>
          <a:off x="7373086" y="157548"/>
          <a:ext cx="4673600" cy="3968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4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s-PE" sz="1100" u="none" strike="noStrike" dirty="0" smtClean="0">
                          <a:effectLst/>
                        </a:rPr>
                        <a:t>ESTC1812.Tot_Regs_Conxs_Tarifas</a:t>
                      </a:r>
                      <a:endParaRPr lang="es-PE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s-PE" sz="11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03 catast.estado medid 201812</a:t>
                      </a: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FACT1801-modalidad-Multifamiliares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6" name="Freeform 5">
            <a:extLst>
              <a:ext uri="{FF2B5EF4-FFF2-40B4-BE49-F238E27FC236}">
                <a16:creationId xmlns:a16="http://schemas.microsoft.com/office/drawing/2014/main" xmlns="" id="{15BE8DC6-297A-4717-AE5E-30BBC12F1084}"/>
              </a:ext>
            </a:extLst>
          </p:cNvPr>
          <p:cNvSpPr>
            <a:spLocks/>
          </p:cNvSpPr>
          <p:nvPr/>
        </p:nvSpPr>
        <p:spPr bwMode="auto">
          <a:xfrm>
            <a:off x="4887767" y="1162753"/>
            <a:ext cx="2366761" cy="381703"/>
          </a:xfrm>
          <a:custGeom>
            <a:avLst/>
            <a:gdLst>
              <a:gd name="T0" fmla="*/ 71 w 849"/>
              <a:gd name="T1" fmla="*/ 141 h 141"/>
              <a:gd name="T2" fmla="*/ 0 w 849"/>
              <a:gd name="T3" fmla="*/ 70 h 141"/>
              <a:gd name="T4" fmla="*/ 71 w 849"/>
              <a:gd name="T5" fmla="*/ 0 h 141"/>
              <a:gd name="T6" fmla="*/ 816 w 849"/>
              <a:gd name="T7" fmla="*/ 0 h 141"/>
              <a:gd name="T8" fmla="*/ 849 w 849"/>
              <a:gd name="T9" fmla="*/ 141 h 141"/>
              <a:gd name="T10" fmla="*/ 71 w 849"/>
              <a:gd name="T11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9" h="141">
                <a:moveTo>
                  <a:pt x="71" y="141"/>
                </a:moveTo>
                <a:cubicBezTo>
                  <a:pt x="32" y="141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49" y="141"/>
                  <a:pt x="849" y="141"/>
                  <a:pt x="849" y="141"/>
                </a:cubicBezTo>
                <a:lnTo>
                  <a:pt x="71" y="141"/>
                </a:lnTo>
                <a:close/>
              </a:path>
            </a:pathLst>
          </a:custGeom>
          <a:solidFill>
            <a:srgbClr val="F58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b="1" dirty="0" smtClean="0"/>
              <a:t>Pedientes</a:t>
            </a:r>
            <a:endParaRPr lang="en-US" sz="1800" b="1" dirty="0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xmlns="" id="{A5A8F844-1443-41D6-B60F-FD221455CB2E}"/>
              </a:ext>
            </a:extLst>
          </p:cNvPr>
          <p:cNvSpPr>
            <a:spLocks/>
          </p:cNvSpPr>
          <p:nvPr/>
        </p:nvSpPr>
        <p:spPr bwMode="auto">
          <a:xfrm>
            <a:off x="7082259" y="1544456"/>
            <a:ext cx="172270" cy="400891"/>
          </a:xfrm>
          <a:custGeom>
            <a:avLst/>
            <a:gdLst>
              <a:gd name="T0" fmla="*/ 107 w 107"/>
              <a:gd name="T1" fmla="*/ 0 h 249"/>
              <a:gd name="T2" fmla="*/ 0 w 107"/>
              <a:gd name="T3" fmla="*/ 0 h 249"/>
              <a:gd name="T4" fmla="*/ 55 w 107"/>
              <a:gd name="T5" fmla="*/ 249 h 249"/>
              <a:gd name="T6" fmla="*/ 107 w 107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49">
                <a:moveTo>
                  <a:pt x="107" y="0"/>
                </a:moveTo>
                <a:lnTo>
                  <a:pt x="0" y="0"/>
                </a:lnTo>
                <a:lnTo>
                  <a:pt x="55" y="249"/>
                </a:lnTo>
                <a:lnTo>
                  <a:pt x="1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270">
            <a:extLst>
              <a:ext uri="{FF2B5EF4-FFF2-40B4-BE49-F238E27FC236}">
                <a16:creationId xmlns:a16="http://schemas.microsoft.com/office/drawing/2014/main" xmlns="" id="{9ADA79C1-2F41-4689-9353-E4FEDD7DB38F}"/>
              </a:ext>
            </a:extLst>
          </p:cNvPr>
          <p:cNvSpPr txBox="1"/>
          <p:nvPr/>
        </p:nvSpPr>
        <p:spPr>
          <a:xfrm flipH="1">
            <a:off x="5181116" y="1667482"/>
            <a:ext cx="2263049" cy="16927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1100" kern="0" dirty="0" smtClean="0">
                <a:solidFill>
                  <a:srgbClr val="000000"/>
                </a:solidFill>
              </a:rPr>
              <a:t>Compuesto por 11 archivos</a:t>
            </a:r>
            <a:endParaRPr lang="en-US" sz="1100" kern="0" dirty="0">
              <a:solidFill>
                <a:srgbClr val="000000"/>
              </a:solidFill>
            </a:endParaRPr>
          </a:p>
        </p:txBody>
      </p:sp>
      <p:grpSp>
        <p:nvGrpSpPr>
          <p:cNvPr id="29" name="Group 269">
            <a:extLst>
              <a:ext uri="{FF2B5EF4-FFF2-40B4-BE49-F238E27FC236}">
                <a16:creationId xmlns:a16="http://schemas.microsoft.com/office/drawing/2014/main" xmlns="" id="{F8775B3A-F445-49A4-A835-5658A4706E18}"/>
              </a:ext>
            </a:extLst>
          </p:cNvPr>
          <p:cNvGrpSpPr/>
          <p:nvPr/>
        </p:nvGrpSpPr>
        <p:grpSpPr>
          <a:xfrm flipH="1">
            <a:off x="5045756" y="1220592"/>
            <a:ext cx="212952" cy="212787"/>
            <a:chOff x="4040188" y="1374776"/>
            <a:chExt cx="4111625" cy="4108450"/>
          </a:xfrm>
          <a:solidFill>
            <a:schemeClr val="tx2"/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CB672C4E-BECC-4A11-A583-FFDBF3A45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188" y="1374776"/>
              <a:ext cx="4111625" cy="41084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04A5385A-896E-4772-8FB7-6797ABDFB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8725" y="2368551"/>
              <a:ext cx="2117725" cy="1992313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15BE8DC6-297A-4717-AE5E-30BBC12F1084}"/>
              </a:ext>
            </a:extLst>
          </p:cNvPr>
          <p:cNvSpPr>
            <a:spLocks/>
          </p:cNvSpPr>
          <p:nvPr/>
        </p:nvSpPr>
        <p:spPr bwMode="auto">
          <a:xfrm>
            <a:off x="2459945" y="5263317"/>
            <a:ext cx="2366761" cy="381703"/>
          </a:xfrm>
          <a:custGeom>
            <a:avLst/>
            <a:gdLst>
              <a:gd name="T0" fmla="*/ 71 w 849"/>
              <a:gd name="T1" fmla="*/ 141 h 141"/>
              <a:gd name="T2" fmla="*/ 0 w 849"/>
              <a:gd name="T3" fmla="*/ 70 h 141"/>
              <a:gd name="T4" fmla="*/ 71 w 849"/>
              <a:gd name="T5" fmla="*/ 0 h 141"/>
              <a:gd name="T6" fmla="*/ 816 w 849"/>
              <a:gd name="T7" fmla="*/ 0 h 141"/>
              <a:gd name="T8" fmla="*/ 849 w 849"/>
              <a:gd name="T9" fmla="*/ 141 h 141"/>
              <a:gd name="T10" fmla="*/ 71 w 849"/>
              <a:gd name="T11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9" h="141">
                <a:moveTo>
                  <a:pt x="71" y="141"/>
                </a:moveTo>
                <a:cubicBezTo>
                  <a:pt x="32" y="141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49" y="141"/>
                  <a:pt x="849" y="141"/>
                  <a:pt x="849" y="141"/>
                </a:cubicBezTo>
                <a:lnTo>
                  <a:pt x="71" y="141"/>
                </a:lnTo>
                <a:close/>
              </a:path>
            </a:pathLst>
          </a:custGeom>
          <a:solidFill>
            <a:srgbClr val="569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b="1" dirty="0" smtClean="0"/>
              <a:t>Cargados</a:t>
            </a:r>
            <a:endParaRPr lang="en-US" sz="1800" b="1" dirty="0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A5A8F844-1443-41D6-B60F-FD221455CB2E}"/>
              </a:ext>
            </a:extLst>
          </p:cNvPr>
          <p:cNvSpPr>
            <a:spLocks/>
          </p:cNvSpPr>
          <p:nvPr/>
        </p:nvSpPr>
        <p:spPr bwMode="auto">
          <a:xfrm>
            <a:off x="4654437" y="5645020"/>
            <a:ext cx="172270" cy="400891"/>
          </a:xfrm>
          <a:custGeom>
            <a:avLst/>
            <a:gdLst>
              <a:gd name="T0" fmla="*/ 107 w 107"/>
              <a:gd name="T1" fmla="*/ 0 h 249"/>
              <a:gd name="T2" fmla="*/ 0 w 107"/>
              <a:gd name="T3" fmla="*/ 0 h 249"/>
              <a:gd name="T4" fmla="*/ 55 w 107"/>
              <a:gd name="T5" fmla="*/ 249 h 249"/>
              <a:gd name="T6" fmla="*/ 107 w 107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49">
                <a:moveTo>
                  <a:pt x="107" y="0"/>
                </a:moveTo>
                <a:lnTo>
                  <a:pt x="0" y="0"/>
                </a:lnTo>
                <a:lnTo>
                  <a:pt x="55" y="249"/>
                </a:lnTo>
                <a:lnTo>
                  <a:pt x="1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269">
            <a:extLst>
              <a:ext uri="{FF2B5EF4-FFF2-40B4-BE49-F238E27FC236}">
                <a16:creationId xmlns:a16="http://schemas.microsoft.com/office/drawing/2014/main" xmlns="" id="{F8775B3A-F445-49A4-A835-5658A4706E18}"/>
              </a:ext>
            </a:extLst>
          </p:cNvPr>
          <p:cNvGrpSpPr/>
          <p:nvPr/>
        </p:nvGrpSpPr>
        <p:grpSpPr>
          <a:xfrm flipH="1">
            <a:off x="2617934" y="5321156"/>
            <a:ext cx="212952" cy="212787"/>
            <a:chOff x="4040188" y="1374776"/>
            <a:chExt cx="4111625" cy="4108450"/>
          </a:xfrm>
          <a:solidFill>
            <a:schemeClr val="tx2"/>
          </a:soli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CB672C4E-BECC-4A11-A583-FFDBF3A45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188" y="1374776"/>
              <a:ext cx="4111625" cy="41084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xmlns="" id="{04A5385A-896E-4772-8FB7-6797ABDFB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8725" y="2368551"/>
              <a:ext cx="2117725" cy="1992313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extBox 270">
            <a:extLst>
              <a:ext uri="{FF2B5EF4-FFF2-40B4-BE49-F238E27FC236}">
                <a16:creationId xmlns:a16="http://schemas.microsoft.com/office/drawing/2014/main" xmlns="" id="{9ADA79C1-2F41-4689-9353-E4FEDD7DB38F}"/>
              </a:ext>
            </a:extLst>
          </p:cNvPr>
          <p:cNvSpPr txBox="1"/>
          <p:nvPr/>
        </p:nvSpPr>
        <p:spPr>
          <a:xfrm flipH="1">
            <a:off x="2830174" y="5737423"/>
            <a:ext cx="2263049" cy="16927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1100" kern="0" dirty="0" smtClean="0">
                <a:solidFill>
                  <a:srgbClr val="000000"/>
                </a:solidFill>
              </a:rPr>
              <a:t>Compuesto por 05 archivos</a:t>
            </a:r>
            <a:endParaRPr lang="en-US" sz="11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6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178777" y="157318"/>
            <a:ext cx="623504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2000" dirty="0">
                <a:ln w="0"/>
                <a:solidFill>
                  <a:srgbClr val="FF0000"/>
                </a:solidFill>
              </a:rPr>
              <a:t>2</a:t>
            </a:r>
            <a:r>
              <a:rPr lang="es-PE" sz="2000" dirty="0" smtClean="0">
                <a:ln w="0"/>
                <a:solidFill>
                  <a:srgbClr val="FF0000"/>
                </a:solidFill>
              </a:rPr>
              <a:t>. Archivos Cargados en el Datamart EPOF – Fase I </a:t>
            </a:r>
            <a:endParaRPr lang="es-PE" sz="2000" dirty="0">
              <a:solidFill>
                <a:srgbClr val="FF0000"/>
              </a:solidFill>
            </a:endParaRPr>
          </a:p>
        </p:txBody>
      </p:sp>
      <p:cxnSp>
        <p:nvCxnSpPr>
          <p:cNvPr id="17" name="Conector recto 16"/>
          <p:cNvCxnSpPr/>
          <p:nvPr/>
        </p:nvCxnSpPr>
        <p:spPr>
          <a:xfrm>
            <a:off x="6295573" y="1569354"/>
            <a:ext cx="6477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errar llave 20"/>
          <p:cNvSpPr/>
          <p:nvPr/>
        </p:nvSpPr>
        <p:spPr>
          <a:xfrm rot="5400000">
            <a:off x="9107756" y="2245761"/>
            <a:ext cx="394855" cy="4317422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3" name="Rectángulo 22"/>
          <p:cNvSpPr/>
          <p:nvPr/>
        </p:nvSpPr>
        <p:spPr>
          <a:xfrm>
            <a:off x="11482623" y="6279488"/>
            <a:ext cx="29527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solidFill>
                  <a:srgbClr val="FFFF00"/>
                </a:solidFill>
              </a:rPr>
              <a:t>2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70374"/>
              </p:ext>
            </p:extLst>
          </p:nvPr>
        </p:nvGraphicFramePr>
        <p:xfrm>
          <a:off x="7146472" y="1593601"/>
          <a:ext cx="4356100" cy="209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15BE8DC6-297A-4717-AE5E-30BBC12F1084}"/>
              </a:ext>
            </a:extLst>
          </p:cNvPr>
          <p:cNvSpPr>
            <a:spLocks/>
          </p:cNvSpPr>
          <p:nvPr/>
        </p:nvSpPr>
        <p:spPr bwMode="auto">
          <a:xfrm>
            <a:off x="9135811" y="487022"/>
            <a:ext cx="2366761" cy="381703"/>
          </a:xfrm>
          <a:custGeom>
            <a:avLst/>
            <a:gdLst>
              <a:gd name="T0" fmla="*/ 71 w 849"/>
              <a:gd name="T1" fmla="*/ 141 h 141"/>
              <a:gd name="T2" fmla="*/ 0 w 849"/>
              <a:gd name="T3" fmla="*/ 70 h 141"/>
              <a:gd name="T4" fmla="*/ 71 w 849"/>
              <a:gd name="T5" fmla="*/ 0 h 141"/>
              <a:gd name="T6" fmla="*/ 816 w 849"/>
              <a:gd name="T7" fmla="*/ 0 h 141"/>
              <a:gd name="T8" fmla="*/ 849 w 849"/>
              <a:gd name="T9" fmla="*/ 141 h 141"/>
              <a:gd name="T10" fmla="*/ 71 w 849"/>
              <a:gd name="T11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9" h="141">
                <a:moveTo>
                  <a:pt x="71" y="141"/>
                </a:moveTo>
                <a:cubicBezTo>
                  <a:pt x="32" y="141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49" y="141"/>
                  <a:pt x="849" y="141"/>
                  <a:pt x="849" y="141"/>
                </a:cubicBezTo>
                <a:lnTo>
                  <a:pt x="71" y="141"/>
                </a:lnTo>
                <a:close/>
              </a:path>
            </a:pathLst>
          </a:custGeom>
          <a:solidFill>
            <a:srgbClr val="569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b="1" dirty="0" smtClean="0"/>
              <a:t>Cargados</a:t>
            </a:r>
            <a:endParaRPr lang="en-US" sz="1800" b="1" dirty="0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xmlns="" id="{A5A8F844-1443-41D6-B60F-FD221455CB2E}"/>
              </a:ext>
            </a:extLst>
          </p:cNvPr>
          <p:cNvSpPr>
            <a:spLocks/>
          </p:cNvSpPr>
          <p:nvPr/>
        </p:nvSpPr>
        <p:spPr bwMode="auto">
          <a:xfrm>
            <a:off x="11330303" y="868725"/>
            <a:ext cx="172270" cy="400891"/>
          </a:xfrm>
          <a:custGeom>
            <a:avLst/>
            <a:gdLst>
              <a:gd name="T0" fmla="*/ 107 w 107"/>
              <a:gd name="T1" fmla="*/ 0 h 249"/>
              <a:gd name="T2" fmla="*/ 0 w 107"/>
              <a:gd name="T3" fmla="*/ 0 h 249"/>
              <a:gd name="T4" fmla="*/ 55 w 107"/>
              <a:gd name="T5" fmla="*/ 249 h 249"/>
              <a:gd name="T6" fmla="*/ 107 w 107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49">
                <a:moveTo>
                  <a:pt x="107" y="0"/>
                </a:moveTo>
                <a:lnTo>
                  <a:pt x="0" y="0"/>
                </a:lnTo>
                <a:lnTo>
                  <a:pt x="55" y="249"/>
                </a:lnTo>
                <a:lnTo>
                  <a:pt x="1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269">
            <a:extLst>
              <a:ext uri="{FF2B5EF4-FFF2-40B4-BE49-F238E27FC236}">
                <a16:creationId xmlns:a16="http://schemas.microsoft.com/office/drawing/2014/main" xmlns="" id="{F8775B3A-F445-49A4-A835-5658A4706E18}"/>
              </a:ext>
            </a:extLst>
          </p:cNvPr>
          <p:cNvGrpSpPr/>
          <p:nvPr/>
        </p:nvGrpSpPr>
        <p:grpSpPr>
          <a:xfrm flipH="1">
            <a:off x="9293800" y="544861"/>
            <a:ext cx="212952" cy="212787"/>
            <a:chOff x="4040188" y="1374776"/>
            <a:chExt cx="4111625" cy="4108450"/>
          </a:xfrm>
          <a:solidFill>
            <a:schemeClr val="tx2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CB672C4E-BECC-4A11-A583-FFDBF3A45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188" y="1374776"/>
              <a:ext cx="4111625" cy="41084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04A5385A-896E-4772-8FB7-6797ABDFB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8725" y="2368551"/>
              <a:ext cx="2117725" cy="1992313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60">
            <a:extLst>
              <a:ext uri="{FF2B5EF4-FFF2-40B4-BE49-F238E27FC236}">
                <a16:creationId xmlns:a16="http://schemas.microsoft.com/office/drawing/2014/main" xmlns="" id="{1E0A9701-8056-4904-A9A8-35C8CA19195C}"/>
              </a:ext>
            </a:extLst>
          </p:cNvPr>
          <p:cNvGrpSpPr/>
          <p:nvPr/>
        </p:nvGrpSpPr>
        <p:grpSpPr>
          <a:xfrm>
            <a:off x="8283250" y="4938421"/>
            <a:ext cx="1010550" cy="1307449"/>
            <a:chOff x="9046740" y="1772817"/>
            <a:chExt cx="1224136" cy="1512169"/>
          </a:xfrm>
        </p:grpSpPr>
        <p:sp>
          <p:nvSpPr>
            <p:cNvPr id="26" name="Rounded Rectangle 81">
              <a:extLst>
                <a:ext uri="{FF2B5EF4-FFF2-40B4-BE49-F238E27FC236}">
                  <a16:creationId xmlns:a16="http://schemas.microsoft.com/office/drawing/2014/main" xmlns="" id="{959DE473-3083-4D90-AEA9-0CD049002D76}"/>
                </a:ext>
              </a:extLst>
            </p:cNvPr>
            <p:cNvSpPr/>
            <p:nvPr/>
          </p:nvSpPr>
          <p:spPr>
            <a:xfrm>
              <a:off x="9046740" y="1772817"/>
              <a:ext cx="1224136" cy="151216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Round Same Side Corner Rectangle 220">
              <a:extLst>
                <a:ext uri="{FF2B5EF4-FFF2-40B4-BE49-F238E27FC236}">
                  <a16:creationId xmlns:a16="http://schemas.microsoft.com/office/drawing/2014/main" xmlns="" id="{B11D12F2-8DBC-48C3-9182-A3B7EB102947}"/>
                </a:ext>
              </a:extLst>
            </p:cNvPr>
            <p:cNvSpPr/>
            <p:nvPr/>
          </p:nvSpPr>
          <p:spPr>
            <a:xfrm rot="10800000">
              <a:off x="9046740" y="2544439"/>
              <a:ext cx="1224136" cy="740543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28" name="TextBox 63">
            <a:extLst>
              <a:ext uri="{FF2B5EF4-FFF2-40B4-BE49-F238E27FC236}">
                <a16:creationId xmlns:a16="http://schemas.microsoft.com/office/drawing/2014/main" xmlns="" id="{9039C350-5D36-4402-BC56-E591A346F2B1}"/>
              </a:ext>
            </a:extLst>
          </p:cNvPr>
          <p:cNvSpPr txBox="1"/>
          <p:nvPr/>
        </p:nvSpPr>
        <p:spPr>
          <a:xfrm>
            <a:off x="8541129" y="5050257"/>
            <a:ext cx="49479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</a:rPr>
              <a:t>2</a:t>
            </a:r>
            <a:endParaRPr lang="en-IN" sz="4000" b="1" dirty="0">
              <a:solidFill>
                <a:schemeClr val="bg1"/>
              </a:solidFill>
            </a:endParaRPr>
          </a:p>
        </p:txBody>
      </p:sp>
      <p:grpSp>
        <p:nvGrpSpPr>
          <p:cNvPr id="29" name="Group 64">
            <a:extLst>
              <a:ext uri="{FF2B5EF4-FFF2-40B4-BE49-F238E27FC236}">
                <a16:creationId xmlns:a16="http://schemas.microsoft.com/office/drawing/2014/main" xmlns="" id="{4EB5282B-F655-4138-B79B-C78D44E29928}"/>
              </a:ext>
            </a:extLst>
          </p:cNvPr>
          <p:cNvGrpSpPr/>
          <p:nvPr/>
        </p:nvGrpSpPr>
        <p:grpSpPr>
          <a:xfrm>
            <a:off x="9385668" y="4938421"/>
            <a:ext cx="1010550" cy="1307449"/>
            <a:chOff x="9046740" y="1772817"/>
            <a:chExt cx="1224136" cy="1512169"/>
          </a:xfrm>
        </p:grpSpPr>
        <p:sp>
          <p:nvSpPr>
            <p:cNvPr id="30" name="Rounded Rectangle 225">
              <a:extLst>
                <a:ext uri="{FF2B5EF4-FFF2-40B4-BE49-F238E27FC236}">
                  <a16:creationId xmlns:a16="http://schemas.microsoft.com/office/drawing/2014/main" xmlns="" id="{6E4F6D22-8517-4B73-9E45-7D6805D1032C}"/>
                </a:ext>
              </a:extLst>
            </p:cNvPr>
            <p:cNvSpPr/>
            <p:nvPr/>
          </p:nvSpPr>
          <p:spPr>
            <a:xfrm>
              <a:off x="9046740" y="1772817"/>
              <a:ext cx="1224136" cy="151216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1" name="Round Same Side Corner Rectangle 226">
              <a:extLst>
                <a:ext uri="{FF2B5EF4-FFF2-40B4-BE49-F238E27FC236}">
                  <a16:creationId xmlns:a16="http://schemas.microsoft.com/office/drawing/2014/main" xmlns="" id="{984AAA67-A8B3-4045-B742-24F54B9AA1A5}"/>
                </a:ext>
              </a:extLst>
            </p:cNvPr>
            <p:cNvSpPr/>
            <p:nvPr/>
          </p:nvSpPr>
          <p:spPr>
            <a:xfrm rot="10800000">
              <a:off x="9046740" y="2544439"/>
              <a:ext cx="1224136" cy="740543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32" name="TextBox 67">
            <a:extLst>
              <a:ext uri="{FF2B5EF4-FFF2-40B4-BE49-F238E27FC236}">
                <a16:creationId xmlns:a16="http://schemas.microsoft.com/office/drawing/2014/main" xmlns="" id="{46096911-9AC1-49B1-A41D-7D30FDD02726}"/>
              </a:ext>
            </a:extLst>
          </p:cNvPr>
          <p:cNvSpPr txBox="1"/>
          <p:nvPr/>
        </p:nvSpPr>
        <p:spPr>
          <a:xfrm>
            <a:off x="9643548" y="5050257"/>
            <a:ext cx="49479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4000" b="1" dirty="0" smtClean="0">
                <a:solidFill>
                  <a:schemeClr val="bg1"/>
                </a:solidFill>
              </a:rPr>
              <a:t>2</a:t>
            </a:r>
            <a:endParaRPr lang="en-IN" sz="4000" b="1" dirty="0">
              <a:solidFill>
                <a:schemeClr val="bg1"/>
              </a:solidFill>
            </a:endParaRPr>
          </a:p>
        </p:txBody>
      </p:sp>
      <p:sp>
        <p:nvSpPr>
          <p:cNvPr id="33" name="TextBox 68">
            <a:extLst>
              <a:ext uri="{FF2B5EF4-FFF2-40B4-BE49-F238E27FC236}">
                <a16:creationId xmlns:a16="http://schemas.microsoft.com/office/drawing/2014/main" xmlns="" id="{323E375B-D067-47CA-89E8-7DDE06E011C8}"/>
              </a:ext>
            </a:extLst>
          </p:cNvPr>
          <p:cNvSpPr txBox="1"/>
          <p:nvPr/>
        </p:nvSpPr>
        <p:spPr>
          <a:xfrm>
            <a:off x="8370734" y="5747093"/>
            <a:ext cx="8355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defRPr>
            </a:lvl1pPr>
          </a:lstStyle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Cuadros Resumen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34" name="TextBox 84">
            <a:extLst>
              <a:ext uri="{FF2B5EF4-FFF2-40B4-BE49-F238E27FC236}">
                <a16:creationId xmlns:a16="http://schemas.microsoft.com/office/drawing/2014/main" xmlns="" id="{F540F6FA-9E0B-476B-AABB-D2D3A8132FC6}"/>
              </a:ext>
            </a:extLst>
          </p:cNvPr>
          <p:cNvSpPr txBox="1"/>
          <p:nvPr/>
        </p:nvSpPr>
        <p:spPr>
          <a:xfrm>
            <a:off x="9475134" y="5747093"/>
            <a:ext cx="8355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defRPr>
            </a:lvl1pPr>
          </a:lstStyle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Gráficos Resumen</a:t>
            </a:r>
            <a:endParaRPr lang="en-IN" sz="1200" dirty="0">
              <a:solidFill>
                <a:schemeClr val="bg1"/>
              </a:solidFill>
            </a:endParaRPr>
          </a:p>
        </p:txBody>
      </p:sp>
      <p:grpSp>
        <p:nvGrpSpPr>
          <p:cNvPr id="38" name="Group 44"/>
          <p:cNvGrpSpPr/>
          <p:nvPr/>
        </p:nvGrpSpPr>
        <p:grpSpPr>
          <a:xfrm>
            <a:off x="1970684" y="1449996"/>
            <a:ext cx="888971" cy="1043914"/>
            <a:chOff x="8026256" y="2952469"/>
            <a:chExt cx="723090" cy="788817"/>
          </a:xfrm>
        </p:grpSpPr>
        <p:sp>
          <p:nvSpPr>
            <p:cNvPr id="39" name="Rectangle 46"/>
            <p:cNvSpPr/>
            <p:nvPr/>
          </p:nvSpPr>
          <p:spPr>
            <a:xfrm>
              <a:off x="8026256" y="2952469"/>
              <a:ext cx="723090" cy="16741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r>
                <a:rPr lang="en-US" sz="1000" dirty="0">
                  <a:latin typeface="Century Gothic"/>
                  <a:cs typeface="Century Gothic"/>
                </a:rPr>
                <a:t>A</a:t>
              </a:r>
            </a:p>
          </p:txBody>
        </p:sp>
        <p:sp>
          <p:nvSpPr>
            <p:cNvPr id="40" name="Rectangle 52"/>
            <p:cNvSpPr/>
            <p:nvPr/>
          </p:nvSpPr>
          <p:spPr>
            <a:xfrm>
              <a:off x="8026256" y="3159605"/>
              <a:ext cx="723090" cy="16741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r>
                <a:rPr lang="en-US" sz="1000" dirty="0">
                  <a:latin typeface="Century Gothic"/>
                  <a:cs typeface="Century Gothic"/>
                </a:rPr>
                <a:t>B</a:t>
              </a:r>
            </a:p>
          </p:txBody>
        </p:sp>
        <p:sp>
          <p:nvSpPr>
            <p:cNvPr id="41" name="Rectangle 53"/>
            <p:cNvSpPr/>
            <p:nvPr/>
          </p:nvSpPr>
          <p:spPr>
            <a:xfrm>
              <a:off x="8026256" y="3366741"/>
              <a:ext cx="723090" cy="16741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r>
                <a:rPr lang="en-US" sz="1000" dirty="0">
                  <a:latin typeface="Century Gothic"/>
                  <a:cs typeface="Century Gothic"/>
                </a:rPr>
                <a:t>C</a:t>
              </a:r>
            </a:p>
          </p:txBody>
        </p:sp>
        <p:sp>
          <p:nvSpPr>
            <p:cNvPr id="42" name="Rectangle 54"/>
            <p:cNvSpPr/>
            <p:nvPr/>
          </p:nvSpPr>
          <p:spPr>
            <a:xfrm>
              <a:off x="8026256" y="3573876"/>
              <a:ext cx="723090" cy="16741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ctr"/>
            <a:lstStyle/>
            <a:p>
              <a:r>
                <a:rPr lang="en-US" sz="1000" dirty="0">
                  <a:latin typeface="Century Gothic"/>
                  <a:cs typeface="Century Gothic"/>
                </a:rPr>
                <a:t>D</a:t>
              </a: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8534400" y="2985734"/>
              <a:ext cx="137320" cy="104231"/>
            </a:xfrm>
            <a:custGeom>
              <a:avLst/>
              <a:gdLst>
                <a:gd name="T0" fmla="*/ 3021 w 3327"/>
                <a:gd name="T1" fmla="*/ 0 h 2520"/>
                <a:gd name="T2" fmla="*/ 3044 w 3327"/>
                <a:gd name="T3" fmla="*/ 2 h 2520"/>
                <a:gd name="T4" fmla="*/ 3068 w 3327"/>
                <a:gd name="T5" fmla="*/ 9 h 2520"/>
                <a:gd name="T6" fmla="*/ 3090 w 3327"/>
                <a:gd name="T7" fmla="*/ 21 h 2520"/>
                <a:gd name="T8" fmla="*/ 3111 w 3327"/>
                <a:gd name="T9" fmla="*/ 37 h 2520"/>
                <a:gd name="T10" fmla="*/ 3290 w 3327"/>
                <a:gd name="T11" fmla="*/ 214 h 2520"/>
                <a:gd name="T12" fmla="*/ 3306 w 3327"/>
                <a:gd name="T13" fmla="*/ 234 h 2520"/>
                <a:gd name="T14" fmla="*/ 3318 w 3327"/>
                <a:gd name="T15" fmla="*/ 256 h 2520"/>
                <a:gd name="T16" fmla="*/ 3325 w 3327"/>
                <a:gd name="T17" fmla="*/ 279 h 2520"/>
                <a:gd name="T18" fmla="*/ 3327 w 3327"/>
                <a:gd name="T19" fmla="*/ 303 h 2520"/>
                <a:gd name="T20" fmla="*/ 3325 w 3327"/>
                <a:gd name="T21" fmla="*/ 326 h 2520"/>
                <a:gd name="T22" fmla="*/ 3318 w 3327"/>
                <a:gd name="T23" fmla="*/ 349 h 2520"/>
                <a:gd name="T24" fmla="*/ 3306 w 3327"/>
                <a:gd name="T25" fmla="*/ 371 h 2520"/>
                <a:gd name="T26" fmla="*/ 3290 w 3327"/>
                <a:gd name="T27" fmla="*/ 391 h 2520"/>
                <a:gd name="T28" fmla="*/ 1242 w 3327"/>
                <a:gd name="T29" fmla="*/ 2483 h 2520"/>
                <a:gd name="T30" fmla="*/ 1227 w 3327"/>
                <a:gd name="T31" fmla="*/ 2496 h 2520"/>
                <a:gd name="T32" fmla="*/ 1211 w 3327"/>
                <a:gd name="T33" fmla="*/ 2507 h 2520"/>
                <a:gd name="T34" fmla="*/ 1193 w 3327"/>
                <a:gd name="T35" fmla="*/ 2514 h 2520"/>
                <a:gd name="T36" fmla="*/ 1174 w 3327"/>
                <a:gd name="T37" fmla="*/ 2519 h 2520"/>
                <a:gd name="T38" fmla="*/ 1152 w 3327"/>
                <a:gd name="T39" fmla="*/ 2520 h 2520"/>
                <a:gd name="T40" fmla="*/ 1152 w 3327"/>
                <a:gd name="T41" fmla="*/ 2520 h 2520"/>
                <a:gd name="T42" fmla="*/ 1130 w 3327"/>
                <a:gd name="T43" fmla="*/ 2519 h 2520"/>
                <a:gd name="T44" fmla="*/ 1111 w 3327"/>
                <a:gd name="T45" fmla="*/ 2514 h 2520"/>
                <a:gd name="T46" fmla="*/ 1095 w 3327"/>
                <a:gd name="T47" fmla="*/ 2507 h 2520"/>
                <a:gd name="T48" fmla="*/ 1078 w 3327"/>
                <a:gd name="T49" fmla="*/ 2496 h 2520"/>
                <a:gd name="T50" fmla="*/ 1063 w 3327"/>
                <a:gd name="T51" fmla="*/ 2483 h 2520"/>
                <a:gd name="T52" fmla="*/ 64 w 3327"/>
                <a:gd name="T53" fmla="*/ 1423 h 2520"/>
                <a:gd name="T54" fmla="*/ 38 w 3327"/>
                <a:gd name="T55" fmla="*/ 1386 h 2520"/>
                <a:gd name="T56" fmla="*/ 24 w 3327"/>
                <a:gd name="T57" fmla="*/ 1369 h 2520"/>
                <a:gd name="T58" fmla="*/ 13 w 3327"/>
                <a:gd name="T59" fmla="*/ 1351 h 2520"/>
                <a:gd name="T60" fmla="*/ 6 w 3327"/>
                <a:gd name="T61" fmla="*/ 1332 h 2520"/>
                <a:gd name="T62" fmla="*/ 1 w 3327"/>
                <a:gd name="T63" fmla="*/ 1314 h 2520"/>
                <a:gd name="T64" fmla="*/ 0 w 3327"/>
                <a:gd name="T65" fmla="*/ 1297 h 2520"/>
                <a:gd name="T66" fmla="*/ 1 w 3327"/>
                <a:gd name="T67" fmla="*/ 1281 h 2520"/>
                <a:gd name="T68" fmla="*/ 6 w 3327"/>
                <a:gd name="T69" fmla="*/ 1263 h 2520"/>
                <a:gd name="T70" fmla="*/ 13 w 3327"/>
                <a:gd name="T71" fmla="*/ 1244 h 2520"/>
                <a:gd name="T72" fmla="*/ 24 w 3327"/>
                <a:gd name="T73" fmla="*/ 1226 h 2520"/>
                <a:gd name="T74" fmla="*/ 38 w 3327"/>
                <a:gd name="T75" fmla="*/ 1210 h 2520"/>
                <a:gd name="T76" fmla="*/ 218 w 3327"/>
                <a:gd name="T77" fmla="*/ 1033 h 2520"/>
                <a:gd name="T78" fmla="*/ 238 w 3327"/>
                <a:gd name="T79" fmla="*/ 1016 h 2520"/>
                <a:gd name="T80" fmla="*/ 260 w 3327"/>
                <a:gd name="T81" fmla="*/ 1004 h 2520"/>
                <a:gd name="T82" fmla="*/ 283 w 3327"/>
                <a:gd name="T83" fmla="*/ 997 h 2520"/>
                <a:gd name="T84" fmla="*/ 307 w 3327"/>
                <a:gd name="T85" fmla="*/ 995 h 2520"/>
                <a:gd name="T86" fmla="*/ 331 w 3327"/>
                <a:gd name="T87" fmla="*/ 997 h 2520"/>
                <a:gd name="T88" fmla="*/ 354 w 3327"/>
                <a:gd name="T89" fmla="*/ 1004 h 2520"/>
                <a:gd name="T90" fmla="*/ 377 w 3327"/>
                <a:gd name="T91" fmla="*/ 1016 h 2520"/>
                <a:gd name="T92" fmla="*/ 397 w 3327"/>
                <a:gd name="T93" fmla="*/ 1033 h 2520"/>
                <a:gd name="T94" fmla="*/ 409 w 3327"/>
                <a:gd name="T95" fmla="*/ 1045 h 2520"/>
                <a:gd name="T96" fmla="*/ 1114 w 3327"/>
                <a:gd name="T97" fmla="*/ 1789 h 2520"/>
                <a:gd name="T98" fmla="*/ 1127 w 3327"/>
                <a:gd name="T99" fmla="*/ 1799 h 2520"/>
                <a:gd name="T100" fmla="*/ 1142 w 3327"/>
                <a:gd name="T101" fmla="*/ 1806 h 2520"/>
                <a:gd name="T102" fmla="*/ 1159 w 3327"/>
                <a:gd name="T103" fmla="*/ 1808 h 2520"/>
                <a:gd name="T104" fmla="*/ 1174 w 3327"/>
                <a:gd name="T105" fmla="*/ 1806 h 2520"/>
                <a:gd name="T106" fmla="*/ 1189 w 3327"/>
                <a:gd name="T107" fmla="*/ 1799 h 2520"/>
                <a:gd name="T108" fmla="*/ 1203 w 3327"/>
                <a:gd name="T109" fmla="*/ 1789 h 2520"/>
                <a:gd name="T110" fmla="*/ 2918 w 3327"/>
                <a:gd name="T111" fmla="*/ 37 h 2520"/>
                <a:gd name="T112" fmla="*/ 2931 w 3327"/>
                <a:gd name="T113" fmla="*/ 37 h 2520"/>
                <a:gd name="T114" fmla="*/ 2952 w 3327"/>
                <a:gd name="T115" fmla="*/ 21 h 2520"/>
                <a:gd name="T116" fmla="*/ 2974 w 3327"/>
                <a:gd name="T117" fmla="*/ 9 h 2520"/>
                <a:gd name="T118" fmla="*/ 2998 w 3327"/>
                <a:gd name="T119" fmla="*/ 2 h 2520"/>
                <a:gd name="T120" fmla="*/ 3021 w 3327"/>
                <a:gd name="T121" fmla="*/ 0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7" h="2520">
                  <a:moveTo>
                    <a:pt x="3021" y="0"/>
                  </a:moveTo>
                  <a:lnTo>
                    <a:pt x="3044" y="2"/>
                  </a:lnTo>
                  <a:lnTo>
                    <a:pt x="3068" y="9"/>
                  </a:lnTo>
                  <a:lnTo>
                    <a:pt x="3090" y="21"/>
                  </a:lnTo>
                  <a:lnTo>
                    <a:pt x="3111" y="37"/>
                  </a:lnTo>
                  <a:lnTo>
                    <a:pt x="3290" y="214"/>
                  </a:lnTo>
                  <a:lnTo>
                    <a:pt x="3306" y="234"/>
                  </a:lnTo>
                  <a:lnTo>
                    <a:pt x="3318" y="256"/>
                  </a:lnTo>
                  <a:lnTo>
                    <a:pt x="3325" y="279"/>
                  </a:lnTo>
                  <a:lnTo>
                    <a:pt x="3327" y="303"/>
                  </a:lnTo>
                  <a:lnTo>
                    <a:pt x="3325" y="326"/>
                  </a:lnTo>
                  <a:lnTo>
                    <a:pt x="3318" y="349"/>
                  </a:lnTo>
                  <a:lnTo>
                    <a:pt x="3306" y="371"/>
                  </a:lnTo>
                  <a:lnTo>
                    <a:pt x="3290" y="391"/>
                  </a:lnTo>
                  <a:lnTo>
                    <a:pt x="1242" y="2483"/>
                  </a:lnTo>
                  <a:lnTo>
                    <a:pt x="1227" y="2496"/>
                  </a:lnTo>
                  <a:lnTo>
                    <a:pt x="1211" y="2507"/>
                  </a:lnTo>
                  <a:lnTo>
                    <a:pt x="1193" y="2514"/>
                  </a:lnTo>
                  <a:lnTo>
                    <a:pt x="1174" y="2519"/>
                  </a:lnTo>
                  <a:lnTo>
                    <a:pt x="1152" y="2520"/>
                  </a:lnTo>
                  <a:lnTo>
                    <a:pt x="1152" y="2520"/>
                  </a:lnTo>
                  <a:lnTo>
                    <a:pt x="1130" y="2519"/>
                  </a:lnTo>
                  <a:lnTo>
                    <a:pt x="1111" y="2514"/>
                  </a:lnTo>
                  <a:lnTo>
                    <a:pt x="1095" y="2507"/>
                  </a:lnTo>
                  <a:lnTo>
                    <a:pt x="1078" y="2496"/>
                  </a:lnTo>
                  <a:lnTo>
                    <a:pt x="1063" y="2483"/>
                  </a:lnTo>
                  <a:lnTo>
                    <a:pt x="64" y="1423"/>
                  </a:lnTo>
                  <a:lnTo>
                    <a:pt x="38" y="1386"/>
                  </a:lnTo>
                  <a:lnTo>
                    <a:pt x="24" y="1369"/>
                  </a:lnTo>
                  <a:lnTo>
                    <a:pt x="13" y="1351"/>
                  </a:lnTo>
                  <a:lnTo>
                    <a:pt x="6" y="1332"/>
                  </a:lnTo>
                  <a:lnTo>
                    <a:pt x="1" y="1314"/>
                  </a:lnTo>
                  <a:lnTo>
                    <a:pt x="0" y="1297"/>
                  </a:lnTo>
                  <a:lnTo>
                    <a:pt x="1" y="1281"/>
                  </a:lnTo>
                  <a:lnTo>
                    <a:pt x="6" y="1263"/>
                  </a:lnTo>
                  <a:lnTo>
                    <a:pt x="13" y="1244"/>
                  </a:lnTo>
                  <a:lnTo>
                    <a:pt x="24" y="1226"/>
                  </a:lnTo>
                  <a:lnTo>
                    <a:pt x="38" y="1210"/>
                  </a:lnTo>
                  <a:lnTo>
                    <a:pt x="218" y="1033"/>
                  </a:lnTo>
                  <a:lnTo>
                    <a:pt x="238" y="1016"/>
                  </a:lnTo>
                  <a:lnTo>
                    <a:pt x="260" y="1004"/>
                  </a:lnTo>
                  <a:lnTo>
                    <a:pt x="283" y="997"/>
                  </a:lnTo>
                  <a:lnTo>
                    <a:pt x="307" y="995"/>
                  </a:lnTo>
                  <a:lnTo>
                    <a:pt x="331" y="997"/>
                  </a:lnTo>
                  <a:lnTo>
                    <a:pt x="354" y="1004"/>
                  </a:lnTo>
                  <a:lnTo>
                    <a:pt x="377" y="1016"/>
                  </a:lnTo>
                  <a:lnTo>
                    <a:pt x="397" y="1033"/>
                  </a:lnTo>
                  <a:lnTo>
                    <a:pt x="409" y="1045"/>
                  </a:lnTo>
                  <a:lnTo>
                    <a:pt x="1114" y="1789"/>
                  </a:lnTo>
                  <a:lnTo>
                    <a:pt x="1127" y="1799"/>
                  </a:lnTo>
                  <a:lnTo>
                    <a:pt x="1142" y="1806"/>
                  </a:lnTo>
                  <a:lnTo>
                    <a:pt x="1159" y="1808"/>
                  </a:lnTo>
                  <a:lnTo>
                    <a:pt x="1174" y="1806"/>
                  </a:lnTo>
                  <a:lnTo>
                    <a:pt x="1189" y="1799"/>
                  </a:lnTo>
                  <a:lnTo>
                    <a:pt x="1203" y="1789"/>
                  </a:lnTo>
                  <a:lnTo>
                    <a:pt x="2918" y="37"/>
                  </a:lnTo>
                  <a:lnTo>
                    <a:pt x="2931" y="37"/>
                  </a:lnTo>
                  <a:lnTo>
                    <a:pt x="2952" y="21"/>
                  </a:lnTo>
                  <a:lnTo>
                    <a:pt x="2974" y="9"/>
                  </a:lnTo>
                  <a:lnTo>
                    <a:pt x="2998" y="2"/>
                  </a:lnTo>
                  <a:lnTo>
                    <a:pt x="302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entury Gothic"/>
                <a:cs typeface="Century Gothic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8534400" y="3192311"/>
              <a:ext cx="137320" cy="104231"/>
            </a:xfrm>
            <a:custGeom>
              <a:avLst/>
              <a:gdLst>
                <a:gd name="T0" fmla="*/ 3021 w 3327"/>
                <a:gd name="T1" fmla="*/ 0 h 2520"/>
                <a:gd name="T2" fmla="*/ 3044 w 3327"/>
                <a:gd name="T3" fmla="*/ 2 h 2520"/>
                <a:gd name="T4" fmla="*/ 3068 w 3327"/>
                <a:gd name="T5" fmla="*/ 9 h 2520"/>
                <a:gd name="T6" fmla="*/ 3090 w 3327"/>
                <a:gd name="T7" fmla="*/ 21 h 2520"/>
                <a:gd name="T8" fmla="*/ 3111 w 3327"/>
                <a:gd name="T9" fmla="*/ 37 h 2520"/>
                <a:gd name="T10" fmla="*/ 3290 w 3327"/>
                <a:gd name="T11" fmla="*/ 214 h 2520"/>
                <a:gd name="T12" fmla="*/ 3306 w 3327"/>
                <a:gd name="T13" fmla="*/ 234 h 2520"/>
                <a:gd name="T14" fmla="*/ 3318 w 3327"/>
                <a:gd name="T15" fmla="*/ 256 h 2520"/>
                <a:gd name="T16" fmla="*/ 3325 w 3327"/>
                <a:gd name="T17" fmla="*/ 279 h 2520"/>
                <a:gd name="T18" fmla="*/ 3327 w 3327"/>
                <a:gd name="T19" fmla="*/ 303 h 2520"/>
                <a:gd name="T20" fmla="*/ 3325 w 3327"/>
                <a:gd name="T21" fmla="*/ 326 h 2520"/>
                <a:gd name="T22" fmla="*/ 3318 w 3327"/>
                <a:gd name="T23" fmla="*/ 349 h 2520"/>
                <a:gd name="T24" fmla="*/ 3306 w 3327"/>
                <a:gd name="T25" fmla="*/ 371 h 2520"/>
                <a:gd name="T26" fmla="*/ 3290 w 3327"/>
                <a:gd name="T27" fmla="*/ 391 h 2520"/>
                <a:gd name="T28" fmla="*/ 1242 w 3327"/>
                <a:gd name="T29" fmla="*/ 2483 h 2520"/>
                <a:gd name="T30" fmla="*/ 1227 w 3327"/>
                <a:gd name="T31" fmla="*/ 2496 h 2520"/>
                <a:gd name="T32" fmla="*/ 1211 w 3327"/>
                <a:gd name="T33" fmla="*/ 2507 h 2520"/>
                <a:gd name="T34" fmla="*/ 1193 w 3327"/>
                <a:gd name="T35" fmla="*/ 2514 h 2520"/>
                <a:gd name="T36" fmla="*/ 1174 w 3327"/>
                <a:gd name="T37" fmla="*/ 2519 h 2520"/>
                <a:gd name="T38" fmla="*/ 1152 w 3327"/>
                <a:gd name="T39" fmla="*/ 2520 h 2520"/>
                <a:gd name="T40" fmla="*/ 1152 w 3327"/>
                <a:gd name="T41" fmla="*/ 2520 h 2520"/>
                <a:gd name="T42" fmla="*/ 1130 w 3327"/>
                <a:gd name="T43" fmla="*/ 2519 h 2520"/>
                <a:gd name="T44" fmla="*/ 1111 w 3327"/>
                <a:gd name="T45" fmla="*/ 2514 h 2520"/>
                <a:gd name="T46" fmla="*/ 1095 w 3327"/>
                <a:gd name="T47" fmla="*/ 2507 h 2520"/>
                <a:gd name="T48" fmla="*/ 1078 w 3327"/>
                <a:gd name="T49" fmla="*/ 2496 h 2520"/>
                <a:gd name="T50" fmla="*/ 1063 w 3327"/>
                <a:gd name="T51" fmla="*/ 2483 h 2520"/>
                <a:gd name="T52" fmla="*/ 64 w 3327"/>
                <a:gd name="T53" fmla="*/ 1423 h 2520"/>
                <a:gd name="T54" fmla="*/ 38 w 3327"/>
                <a:gd name="T55" fmla="*/ 1386 h 2520"/>
                <a:gd name="T56" fmla="*/ 24 w 3327"/>
                <a:gd name="T57" fmla="*/ 1369 h 2520"/>
                <a:gd name="T58" fmla="*/ 13 w 3327"/>
                <a:gd name="T59" fmla="*/ 1351 h 2520"/>
                <a:gd name="T60" fmla="*/ 6 w 3327"/>
                <a:gd name="T61" fmla="*/ 1332 h 2520"/>
                <a:gd name="T62" fmla="*/ 1 w 3327"/>
                <a:gd name="T63" fmla="*/ 1314 h 2520"/>
                <a:gd name="T64" fmla="*/ 0 w 3327"/>
                <a:gd name="T65" fmla="*/ 1297 h 2520"/>
                <a:gd name="T66" fmla="*/ 1 w 3327"/>
                <a:gd name="T67" fmla="*/ 1281 h 2520"/>
                <a:gd name="T68" fmla="*/ 6 w 3327"/>
                <a:gd name="T69" fmla="*/ 1263 h 2520"/>
                <a:gd name="T70" fmla="*/ 13 w 3327"/>
                <a:gd name="T71" fmla="*/ 1244 h 2520"/>
                <a:gd name="T72" fmla="*/ 24 w 3327"/>
                <a:gd name="T73" fmla="*/ 1226 h 2520"/>
                <a:gd name="T74" fmla="*/ 38 w 3327"/>
                <a:gd name="T75" fmla="*/ 1210 h 2520"/>
                <a:gd name="T76" fmla="*/ 218 w 3327"/>
                <a:gd name="T77" fmla="*/ 1033 h 2520"/>
                <a:gd name="T78" fmla="*/ 238 w 3327"/>
                <a:gd name="T79" fmla="*/ 1016 h 2520"/>
                <a:gd name="T80" fmla="*/ 260 w 3327"/>
                <a:gd name="T81" fmla="*/ 1004 h 2520"/>
                <a:gd name="T82" fmla="*/ 283 w 3327"/>
                <a:gd name="T83" fmla="*/ 997 h 2520"/>
                <a:gd name="T84" fmla="*/ 307 w 3327"/>
                <a:gd name="T85" fmla="*/ 995 h 2520"/>
                <a:gd name="T86" fmla="*/ 331 w 3327"/>
                <a:gd name="T87" fmla="*/ 997 h 2520"/>
                <a:gd name="T88" fmla="*/ 354 w 3327"/>
                <a:gd name="T89" fmla="*/ 1004 h 2520"/>
                <a:gd name="T90" fmla="*/ 377 w 3327"/>
                <a:gd name="T91" fmla="*/ 1016 h 2520"/>
                <a:gd name="T92" fmla="*/ 397 w 3327"/>
                <a:gd name="T93" fmla="*/ 1033 h 2520"/>
                <a:gd name="T94" fmla="*/ 409 w 3327"/>
                <a:gd name="T95" fmla="*/ 1045 h 2520"/>
                <a:gd name="T96" fmla="*/ 1114 w 3327"/>
                <a:gd name="T97" fmla="*/ 1789 h 2520"/>
                <a:gd name="T98" fmla="*/ 1127 w 3327"/>
                <a:gd name="T99" fmla="*/ 1799 h 2520"/>
                <a:gd name="T100" fmla="*/ 1142 w 3327"/>
                <a:gd name="T101" fmla="*/ 1806 h 2520"/>
                <a:gd name="T102" fmla="*/ 1159 w 3327"/>
                <a:gd name="T103" fmla="*/ 1808 h 2520"/>
                <a:gd name="T104" fmla="*/ 1174 w 3327"/>
                <a:gd name="T105" fmla="*/ 1806 h 2520"/>
                <a:gd name="T106" fmla="*/ 1189 w 3327"/>
                <a:gd name="T107" fmla="*/ 1799 h 2520"/>
                <a:gd name="T108" fmla="*/ 1203 w 3327"/>
                <a:gd name="T109" fmla="*/ 1789 h 2520"/>
                <a:gd name="T110" fmla="*/ 2918 w 3327"/>
                <a:gd name="T111" fmla="*/ 37 h 2520"/>
                <a:gd name="T112" fmla="*/ 2931 w 3327"/>
                <a:gd name="T113" fmla="*/ 37 h 2520"/>
                <a:gd name="T114" fmla="*/ 2952 w 3327"/>
                <a:gd name="T115" fmla="*/ 21 h 2520"/>
                <a:gd name="T116" fmla="*/ 2974 w 3327"/>
                <a:gd name="T117" fmla="*/ 9 h 2520"/>
                <a:gd name="T118" fmla="*/ 2998 w 3327"/>
                <a:gd name="T119" fmla="*/ 2 h 2520"/>
                <a:gd name="T120" fmla="*/ 3021 w 3327"/>
                <a:gd name="T121" fmla="*/ 0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27" h="2520">
                  <a:moveTo>
                    <a:pt x="3021" y="0"/>
                  </a:moveTo>
                  <a:lnTo>
                    <a:pt x="3044" y="2"/>
                  </a:lnTo>
                  <a:lnTo>
                    <a:pt x="3068" y="9"/>
                  </a:lnTo>
                  <a:lnTo>
                    <a:pt x="3090" y="21"/>
                  </a:lnTo>
                  <a:lnTo>
                    <a:pt x="3111" y="37"/>
                  </a:lnTo>
                  <a:lnTo>
                    <a:pt x="3290" y="214"/>
                  </a:lnTo>
                  <a:lnTo>
                    <a:pt x="3306" y="234"/>
                  </a:lnTo>
                  <a:lnTo>
                    <a:pt x="3318" y="256"/>
                  </a:lnTo>
                  <a:lnTo>
                    <a:pt x="3325" y="279"/>
                  </a:lnTo>
                  <a:lnTo>
                    <a:pt x="3327" y="303"/>
                  </a:lnTo>
                  <a:lnTo>
                    <a:pt x="3325" y="326"/>
                  </a:lnTo>
                  <a:lnTo>
                    <a:pt x="3318" y="349"/>
                  </a:lnTo>
                  <a:lnTo>
                    <a:pt x="3306" y="371"/>
                  </a:lnTo>
                  <a:lnTo>
                    <a:pt x="3290" y="391"/>
                  </a:lnTo>
                  <a:lnTo>
                    <a:pt x="1242" y="2483"/>
                  </a:lnTo>
                  <a:lnTo>
                    <a:pt x="1227" y="2496"/>
                  </a:lnTo>
                  <a:lnTo>
                    <a:pt x="1211" y="2507"/>
                  </a:lnTo>
                  <a:lnTo>
                    <a:pt x="1193" y="2514"/>
                  </a:lnTo>
                  <a:lnTo>
                    <a:pt x="1174" y="2519"/>
                  </a:lnTo>
                  <a:lnTo>
                    <a:pt x="1152" y="2520"/>
                  </a:lnTo>
                  <a:lnTo>
                    <a:pt x="1152" y="2520"/>
                  </a:lnTo>
                  <a:lnTo>
                    <a:pt x="1130" y="2519"/>
                  </a:lnTo>
                  <a:lnTo>
                    <a:pt x="1111" y="2514"/>
                  </a:lnTo>
                  <a:lnTo>
                    <a:pt x="1095" y="2507"/>
                  </a:lnTo>
                  <a:lnTo>
                    <a:pt x="1078" y="2496"/>
                  </a:lnTo>
                  <a:lnTo>
                    <a:pt x="1063" y="2483"/>
                  </a:lnTo>
                  <a:lnTo>
                    <a:pt x="64" y="1423"/>
                  </a:lnTo>
                  <a:lnTo>
                    <a:pt x="38" y="1386"/>
                  </a:lnTo>
                  <a:lnTo>
                    <a:pt x="24" y="1369"/>
                  </a:lnTo>
                  <a:lnTo>
                    <a:pt x="13" y="1351"/>
                  </a:lnTo>
                  <a:lnTo>
                    <a:pt x="6" y="1332"/>
                  </a:lnTo>
                  <a:lnTo>
                    <a:pt x="1" y="1314"/>
                  </a:lnTo>
                  <a:lnTo>
                    <a:pt x="0" y="1297"/>
                  </a:lnTo>
                  <a:lnTo>
                    <a:pt x="1" y="1281"/>
                  </a:lnTo>
                  <a:lnTo>
                    <a:pt x="6" y="1263"/>
                  </a:lnTo>
                  <a:lnTo>
                    <a:pt x="13" y="1244"/>
                  </a:lnTo>
                  <a:lnTo>
                    <a:pt x="24" y="1226"/>
                  </a:lnTo>
                  <a:lnTo>
                    <a:pt x="38" y="1210"/>
                  </a:lnTo>
                  <a:lnTo>
                    <a:pt x="218" y="1033"/>
                  </a:lnTo>
                  <a:lnTo>
                    <a:pt x="238" y="1016"/>
                  </a:lnTo>
                  <a:lnTo>
                    <a:pt x="260" y="1004"/>
                  </a:lnTo>
                  <a:lnTo>
                    <a:pt x="283" y="997"/>
                  </a:lnTo>
                  <a:lnTo>
                    <a:pt x="307" y="995"/>
                  </a:lnTo>
                  <a:lnTo>
                    <a:pt x="331" y="997"/>
                  </a:lnTo>
                  <a:lnTo>
                    <a:pt x="354" y="1004"/>
                  </a:lnTo>
                  <a:lnTo>
                    <a:pt x="377" y="1016"/>
                  </a:lnTo>
                  <a:lnTo>
                    <a:pt x="397" y="1033"/>
                  </a:lnTo>
                  <a:lnTo>
                    <a:pt x="409" y="1045"/>
                  </a:lnTo>
                  <a:lnTo>
                    <a:pt x="1114" y="1789"/>
                  </a:lnTo>
                  <a:lnTo>
                    <a:pt x="1127" y="1799"/>
                  </a:lnTo>
                  <a:lnTo>
                    <a:pt x="1142" y="1806"/>
                  </a:lnTo>
                  <a:lnTo>
                    <a:pt x="1159" y="1808"/>
                  </a:lnTo>
                  <a:lnTo>
                    <a:pt x="1174" y="1806"/>
                  </a:lnTo>
                  <a:lnTo>
                    <a:pt x="1189" y="1799"/>
                  </a:lnTo>
                  <a:lnTo>
                    <a:pt x="1203" y="1789"/>
                  </a:lnTo>
                  <a:lnTo>
                    <a:pt x="2918" y="37"/>
                  </a:lnTo>
                  <a:lnTo>
                    <a:pt x="2931" y="37"/>
                  </a:lnTo>
                  <a:lnTo>
                    <a:pt x="2952" y="21"/>
                  </a:lnTo>
                  <a:lnTo>
                    <a:pt x="2974" y="9"/>
                  </a:lnTo>
                  <a:lnTo>
                    <a:pt x="2998" y="2"/>
                  </a:lnTo>
                  <a:lnTo>
                    <a:pt x="302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entury Gothic"/>
                <a:cs typeface="Century Gothic"/>
              </a:endParaRPr>
            </a:p>
          </p:txBody>
        </p:sp>
      </p:grpSp>
      <p:sp>
        <p:nvSpPr>
          <p:cNvPr id="47" name="Freeform 69">
            <a:extLst>
              <a:ext uri="{FF2B5EF4-FFF2-40B4-BE49-F238E27FC236}">
                <a16:creationId xmlns:a16="http://schemas.microsoft.com/office/drawing/2014/main" xmlns="" id="{C24A3582-6C47-4808-85A6-25480C430F02}"/>
              </a:ext>
            </a:extLst>
          </p:cNvPr>
          <p:cNvSpPr>
            <a:spLocks noEditPoints="1"/>
          </p:cNvSpPr>
          <p:nvPr/>
        </p:nvSpPr>
        <p:spPr bwMode="auto">
          <a:xfrm>
            <a:off x="1316599" y="1817703"/>
            <a:ext cx="347885" cy="290221"/>
          </a:xfrm>
          <a:custGeom>
            <a:avLst/>
            <a:gdLst>
              <a:gd name="T0" fmla="*/ 4921 w 6191"/>
              <a:gd name="T1" fmla="*/ 4378 h 5604"/>
              <a:gd name="T2" fmla="*/ 4827 w 6191"/>
              <a:gd name="T3" fmla="*/ 4819 h 5604"/>
              <a:gd name="T4" fmla="*/ 5138 w 6191"/>
              <a:gd name="T5" fmla="*/ 5131 h 5604"/>
              <a:gd name="T6" fmla="*/ 5578 w 6191"/>
              <a:gd name="T7" fmla="*/ 5035 h 5604"/>
              <a:gd name="T8" fmla="*/ 5732 w 6191"/>
              <a:gd name="T9" fmla="*/ 4615 h 5604"/>
              <a:gd name="T10" fmla="*/ 5469 w 6191"/>
              <a:gd name="T11" fmla="*/ 4261 h 5604"/>
              <a:gd name="T12" fmla="*/ 2900 w 6191"/>
              <a:gd name="T13" fmla="*/ 4261 h 5604"/>
              <a:gd name="T14" fmla="*/ 2635 w 6191"/>
              <a:gd name="T15" fmla="*/ 4615 h 5604"/>
              <a:gd name="T16" fmla="*/ 2791 w 6191"/>
              <a:gd name="T17" fmla="*/ 5035 h 5604"/>
              <a:gd name="T18" fmla="*/ 3231 w 6191"/>
              <a:gd name="T19" fmla="*/ 5131 h 5604"/>
              <a:gd name="T20" fmla="*/ 3541 w 6191"/>
              <a:gd name="T21" fmla="*/ 4819 h 5604"/>
              <a:gd name="T22" fmla="*/ 3447 w 6191"/>
              <a:gd name="T23" fmla="*/ 4378 h 5604"/>
              <a:gd name="T24" fmla="*/ 920 w 6191"/>
              <a:gd name="T25" fmla="*/ 4218 h 5604"/>
              <a:gd name="T26" fmla="*/ 528 w 6191"/>
              <a:gd name="T27" fmla="*/ 4431 h 5604"/>
              <a:gd name="T28" fmla="*/ 496 w 6191"/>
              <a:gd name="T29" fmla="*/ 4881 h 5604"/>
              <a:gd name="T30" fmla="*/ 850 w 6191"/>
              <a:gd name="T31" fmla="*/ 5146 h 5604"/>
              <a:gd name="T32" fmla="*/ 1271 w 6191"/>
              <a:gd name="T33" fmla="*/ 4990 h 5604"/>
              <a:gd name="T34" fmla="*/ 1365 w 6191"/>
              <a:gd name="T35" fmla="*/ 4549 h 5604"/>
              <a:gd name="T36" fmla="*/ 1053 w 6191"/>
              <a:gd name="T37" fmla="*/ 4237 h 5604"/>
              <a:gd name="T38" fmla="*/ 2842 w 6191"/>
              <a:gd name="T39" fmla="*/ 529 h 5604"/>
              <a:gd name="T40" fmla="*/ 2631 w 6191"/>
              <a:gd name="T41" fmla="*/ 919 h 5604"/>
              <a:gd name="T42" fmla="*/ 2842 w 6191"/>
              <a:gd name="T43" fmla="*/ 1311 h 5604"/>
              <a:gd name="T44" fmla="*/ 3293 w 6191"/>
              <a:gd name="T45" fmla="*/ 1343 h 5604"/>
              <a:gd name="T46" fmla="*/ 3556 w 6191"/>
              <a:gd name="T47" fmla="*/ 989 h 5604"/>
              <a:gd name="T48" fmla="*/ 3402 w 6191"/>
              <a:gd name="T49" fmla="*/ 569 h 5604"/>
              <a:gd name="T50" fmla="*/ 3195 w 6191"/>
              <a:gd name="T51" fmla="*/ 6 h 5604"/>
              <a:gd name="T52" fmla="*/ 3778 w 6191"/>
              <a:gd name="T53" fmla="*/ 303 h 5604"/>
              <a:gd name="T54" fmla="*/ 4015 w 6191"/>
              <a:gd name="T55" fmla="*/ 919 h 5604"/>
              <a:gd name="T56" fmla="*/ 3791 w 6191"/>
              <a:gd name="T57" fmla="*/ 1522 h 5604"/>
              <a:gd name="T58" fmla="*/ 3323 w 6191"/>
              <a:gd name="T59" fmla="*/ 2574 h 5604"/>
              <a:gd name="T60" fmla="*/ 5903 w 6191"/>
              <a:gd name="T61" fmla="*/ 4017 h 5604"/>
              <a:gd name="T62" fmla="*/ 6187 w 6191"/>
              <a:gd name="T63" fmla="*/ 4587 h 5604"/>
              <a:gd name="T64" fmla="*/ 6014 w 6191"/>
              <a:gd name="T65" fmla="*/ 5227 h 5604"/>
              <a:gd name="T66" fmla="*/ 5469 w 6191"/>
              <a:gd name="T67" fmla="*/ 5583 h 5604"/>
              <a:gd name="T68" fmla="*/ 4809 w 6191"/>
              <a:gd name="T69" fmla="*/ 5480 h 5604"/>
              <a:gd name="T70" fmla="*/ 4401 w 6191"/>
              <a:gd name="T71" fmla="*/ 4975 h 5604"/>
              <a:gd name="T72" fmla="*/ 4431 w 6191"/>
              <a:gd name="T73" fmla="*/ 4316 h 5604"/>
              <a:gd name="T74" fmla="*/ 4869 w 6191"/>
              <a:gd name="T75" fmla="*/ 3858 h 5604"/>
              <a:gd name="T76" fmla="*/ 3500 w 6191"/>
              <a:gd name="T77" fmla="*/ 3858 h 5604"/>
              <a:gd name="T78" fmla="*/ 3938 w 6191"/>
              <a:gd name="T79" fmla="*/ 4316 h 5604"/>
              <a:gd name="T80" fmla="*/ 3968 w 6191"/>
              <a:gd name="T81" fmla="*/ 4975 h 5604"/>
              <a:gd name="T82" fmla="*/ 3560 w 6191"/>
              <a:gd name="T83" fmla="*/ 5480 h 5604"/>
              <a:gd name="T84" fmla="*/ 2900 w 6191"/>
              <a:gd name="T85" fmla="*/ 5583 h 5604"/>
              <a:gd name="T86" fmla="*/ 2354 w 6191"/>
              <a:gd name="T87" fmla="*/ 5227 h 5604"/>
              <a:gd name="T88" fmla="*/ 2181 w 6191"/>
              <a:gd name="T89" fmla="*/ 4587 h 5604"/>
              <a:gd name="T90" fmla="*/ 2465 w 6191"/>
              <a:gd name="T91" fmla="*/ 4017 h 5604"/>
              <a:gd name="T92" fmla="*/ 1145 w 6191"/>
              <a:gd name="T93" fmla="*/ 3030 h 5604"/>
              <a:gd name="T94" fmla="*/ 1614 w 6191"/>
              <a:gd name="T95" fmla="*/ 4082 h 5604"/>
              <a:gd name="T96" fmla="*/ 1839 w 6191"/>
              <a:gd name="T97" fmla="*/ 4685 h 5604"/>
              <a:gd name="T98" fmla="*/ 1602 w 6191"/>
              <a:gd name="T99" fmla="*/ 5301 h 5604"/>
              <a:gd name="T100" fmla="*/ 1019 w 6191"/>
              <a:gd name="T101" fmla="*/ 5600 h 5604"/>
              <a:gd name="T102" fmla="*/ 376 w 6191"/>
              <a:gd name="T103" fmla="*/ 5427 h 5604"/>
              <a:gd name="T104" fmla="*/ 21 w 6191"/>
              <a:gd name="T105" fmla="*/ 4881 h 5604"/>
              <a:gd name="T106" fmla="*/ 118 w 6191"/>
              <a:gd name="T107" fmla="*/ 4233 h 5604"/>
              <a:gd name="T108" fmla="*/ 602 w 6191"/>
              <a:gd name="T109" fmla="*/ 3821 h 5604"/>
              <a:gd name="T110" fmla="*/ 2610 w 6191"/>
              <a:gd name="T111" fmla="*/ 1700 h 5604"/>
              <a:gd name="T112" fmla="*/ 2221 w 6191"/>
              <a:gd name="T113" fmla="*/ 1201 h 5604"/>
              <a:gd name="T114" fmla="*/ 2259 w 6191"/>
              <a:gd name="T115" fmla="*/ 540 h 5604"/>
              <a:gd name="T116" fmla="*/ 2717 w 6191"/>
              <a:gd name="T117" fmla="*/ 81 h 5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91" h="5604">
                <a:moveTo>
                  <a:pt x="5273" y="4218"/>
                </a:moveTo>
                <a:lnTo>
                  <a:pt x="5204" y="4224"/>
                </a:lnTo>
                <a:lnTo>
                  <a:pt x="5138" y="4237"/>
                </a:lnTo>
                <a:lnTo>
                  <a:pt x="5076" y="4261"/>
                </a:lnTo>
                <a:lnTo>
                  <a:pt x="5019" y="4293"/>
                </a:lnTo>
                <a:lnTo>
                  <a:pt x="4967" y="4333"/>
                </a:lnTo>
                <a:lnTo>
                  <a:pt x="4921" y="4378"/>
                </a:lnTo>
                <a:lnTo>
                  <a:pt x="4882" y="4431"/>
                </a:lnTo>
                <a:lnTo>
                  <a:pt x="4850" y="4487"/>
                </a:lnTo>
                <a:lnTo>
                  <a:pt x="4827" y="4549"/>
                </a:lnTo>
                <a:lnTo>
                  <a:pt x="4812" y="4615"/>
                </a:lnTo>
                <a:lnTo>
                  <a:pt x="4807" y="4685"/>
                </a:lnTo>
                <a:lnTo>
                  <a:pt x="4812" y="4753"/>
                </a:lnTo>
                <a:lnTo>
                  <a:pt x="4827" y="4819"/>
                </a:lnTo>
                <a:lnTo>
                  <a:pt x="4850" y="4881"/>
                </a:lnTo>
                <a:lnTo>
                  <a:pt x="4882" y="4937"/>
                </a:lnTo>
                <a:lnTo>
                  <a:pt x="4921" y="4990"/>
                </a:lnTo>
                <a:lnTo>
                  <a:pt x="4967" y="5035"/>
                </a:lnTo>
                <a:lnTo>
                  <a:pt x="5019" y="5075"/>
                </a:lnTo>
                <a:lnTo>
                  <a:pt x="5076" y="5107"/>
                </a:lnTo>
                <a:lnTo>
                  <a:pt x="5138" y="5131"/>
                </a:lnTo>
                <a:lnTo>
                  <a:pt x="5204" y="5146"/>
                </a:lnTo>
                <a:lnTo>
                  <a:pt x="5273" y="5150"/>
                </a:lnTo>
                <a:lnTo>
                  <a:pt x="5341" y="5146"/>
                </a:lnTo>
                <a:lnTo>
                  <a:pt x="5407" y="5131"/>
                </a:lnTo>
                <a:lnTo>
                  <a:pt x="5469" y="5107"/>
                </a:lnTo>
                <a:lnTo>
                  <a:pt x="5525" y="5075"/>
                </a:lnTo>
                <a:lnTo>
                  <a:pt x="5578" y="5035"/>
                </a:lnTo>
                <a:lnTo>
                  <a:pt x="5623" y="4990"/>
                </a:lnTo>
                <a:lnTo>
                  <a:pt x="5662" y="4937"/>
                </a:lnTo>
                <a:lnTo>
                  <a:pt x="5694" y="4881"/>
                </a:lnTo>
                <a:lnTo>
                  <a:pt x="5719" y="4819"/>
                </a:lnTo>
                <a:lnTo>
                  <a:pt x="5732" y="4753"/>
                </a:lnTo>
                <a:lnTo>
                  <a:pt x="5738" y="4685"/>
                </a:lnTo>
                <a:lnTo>
                  <a:pt x="5732" y="4615"/>
                </a:lnTo>
                <a:lnTo>
                  <a:pt x="5719" y="4549"/>
                </a:lnTo>
                <a:lnTo>
                  <a:pt x="5694" y="4487"/>
                </a:lnTo>
                <a:lnTo>
                  <a:pt x="5662" y="4431"/>
                </a:lnTo>
                <a:lnTo>
                  <a:pt x="5623" y="4378"/>
                </a:lnTo>
                <a:lnTo>
                  <a:pt x="5578" y="4333"/>
                </a:lnTo>
                <a:lnTo>
                  <a:pt x="5525" y="4293"/>
                </a:lnTo>
                <a:lnTo>
                  <a:pt x="5469" y="4261"/>
                </a:lnTo>
                <a:lnTo>
                  <a:pt x="5407" y="4237"/>
                </a:lnTo>
                <a:lnTo>
                  <a:pt x="5341" y="4224"/>
                </a:lnTo>
                <a:lnTo>
                  <a:pt x="5273" y="4218"/>
                </a:lnTo>
                <a:close/>
                <a:moveTo>
                  <a:pt x="3095" y="4218"/>
                </a:moveTo>
                <a:lnTo>
                  <a:pt x="3028" y="4224"/>
                </a:lnTo>
                <a:lnTo>
                  <a:pt x="2962" y="4237"/>
                </a:lnTo>
                <a:lnTo>
                  <a:pt x="2900" y="4261"/>
                </a:lnTo>
                <a:lnTo>
                  <a:pt x="2842" y="4293"/>
                </a:lnTo>
                <a:lnTo>
                  <a:pt x="2791" y="4333"/>
                </a:lnTo>
                <a:lnTo>
                  <a:pt x="2744" y="4378"/>
                </a:lnTo>
                <a:lnTo>
                  <a:pt x="2706" y="4431"/>
                </a:lnTo>
                <a:lnTo>
                  <a:pt x="2674" y="4487"/>
                </a:lnTo>
                <a:lnTo>
                  <a:pt x="2650" y="4549"/>
                </a:lnTo>
                <a:lnTo>
                  <a:pt x="2635" y="4615"/>
                </a:lnTo>
                <a:lnTo>
                  <a:pt x="2631" y="4685"/>
                </a:lnTo>
                <a:lnTo>
                  <a:pt x="2635" y="4753"/>
                </a:lnTo>
                <a:lnTo>
                  <a:pt x="2650" y="4819"/>
                </a:lnTo>
                <a:lnTo>
                  <a:pt x="2674" y="4881"/>
                </a:lnTo>
                <a:lnTo>
                  <a:pt x="2706" y="4937"/>
                </a:lnTo>
                <a:lnTo>
                  <a:pt x="2744" y="4990"/>
                </a:lnTo>
                <a:lnTo>
                  <a:pt x="2791" y="5035"/>
                </a:lnTo>
                <a:lnTo>
                  <a:pt x="2842" y="5075"/>
                </a:lnTo>
                <a:lnTo>
                  <a:pt x="2900" y="5107"/>
                </a:lnTo>
                <a:lnTo>
                  <a:pt x="2962" y="5131"/>
                </a:lnTo>
                <a:lnTo>
                  <a:pt x="3028" y="5146"/>
                </a:lnTo>
                <a:lnTo>
                  <a:pt x="3095" y="5150"/>
                </a:lnTo>
                <a:lnTo>
                  <a:pt x="3165" y="5146"/>
                </a:lnTo>
                <a:lnTo>
                  <a:pt x="3231" y="5131"/>
                </a:lnTo>
                <a:lnTo>
                  <a:pt x="3293" y="5107"/>
                </a:lnTo>
                <a:lnTo>
                  <a:pt x="3349" y="5075"/>
                </a:lnTo>
                <a:lnTo>
                  <a:pt x="3402" y="5035"/>
                </a:lnTo>
                <a:lnTo>
                  <a:pt x="3447" y="4990"/>
                </a:lnTo>
                <a:lnTo>
                  <a:pt x="3487" y="4937"/>
                </a:lnTo>
                <a:lnTo>
                  <a:pt x="3519" y="4881"/>
                </a:lnTo>
                <a:lnTo>
                  <a:pt x="3541" y="4819"/>
                </a:lnTo>
                <a:lnTo>
                  <a:pt x="3556" y="4753"/>
                </a:lnTo>
                <a:lnTo>
                  <a:pt x="3562" y="4685"/>
                </a:lnTo>
                <a:lnTo>
                  <a:pt x="3556" y="4615"/>
                </a:lnTo>
                <a:lnTo>
                  <a:pt x="3541" y="4549"/>
                </a:lnTo>
                <a:lnTo>
                  <a:pt x="3519" y="4487"/>
                </a:lnTo>
                <a:lnTo>
                  <a:pt x="3487" y="4431"/>
                </a:lnTo>
                <a:lnTo>
                  <a:pt x="3447" y="4378"/>
                </a:lnTo>
                <a:lnTo>
                  <a:pt x="3402" y="4333"/>
                </a:lnTo>
                <a:lnTo>
                  <a:pt x="3349" y="4293"/>
                </a:lnTo>
                <a:lnTo>
                  <a:pt x="3293" y="4261"/>
                </a:lnTo>
                <a:lnTo>
                  <a:pt x="3231" y="4237"/>
                </a:lnTo>
                <a:lnTo>
                  <a:pt x="3165" y="4224"/>
                </a:lnTo>
                <a:lnTo>
                  <a:pt x="3095" y="4218"/>
                </a:lnTo>
                <a:close/>
                <a:moveTo>
                  <a:pt x="920" y="4218"/>
                </a:moveTo>
                <a:lnTo>
                  <a:pt x="850" y="4224"/>
                </a:lnTo>
                <a:lnTo>
                  <a:pt x="784" y="4237"/>
                </a:lnTo>
                <a:lnTo>
                  <a:pt x="724" y="4261"/>
                </a:lnTo>
                <a:lnTo>
                  <a:pt x="666" y="4293"/>
                </a:lnTo>
                <a:lnTo>
                  <a:pt x="615" y="4333"/>
                </a:lnTo>
                <a:lnTo>
                  <a:pt x="568" y="4378"/>
                </a:lnTo>
                <a:lnTo>
                  <a:pt x="528" y="4431"/>
                </a:lnTo>
                <a:lnTo>
                  <a:pt x="496" y="4487"/>
                </a:lnTo>
                <a:lnTo>
                  <a:pt x="474" y="4549"/>
                </a:lnTo>
                <a:lnTo>
                  <a:pt x="459" y="4615"/>
                </a:lnTo>
                <a:lnTo>
                  <a:pt x="453" y="4685"/>
                </a:lnTo>
                <a:lnTo>
                  <a:pt x="459" y="4753"/>
                </a:lnTo>
                <a:lnTo>
                  <a:pt x="474" y="4819"/>
                </a:lnTo>
                <a:lnTo>
                  <a:pt x="496" y="4881"/>
                </a:lnTo>
                <a:lnTo>
                  <a:pt x="528" y="4937"/>
                </a:lnTo>
                <a:lnTo>
                  <a:pt x="568" y="4990"/>
                </a:lnTo>
                <a:lnTo>
                  <a:pt x="615" y="5035"/>
                </a:lnTo>
                <a:lnTo>
                  <a:pt x="666" y="5075"/>
                </a:lnTo>
                <a:lnTo>
                  <a:pt x="724" y="5107"/>
                </a:lnTo>
                <a:lnTo>
                  <a:pt x="784" y="5131"/>
                </a:lnTo>
                <a:lnTo>
                  <a:pt x="850" y="5146"/>
                </a:lnTo>
                <a:lnTo>
                  <a:pt x="920" y="5150"/>
                </a:lnTo>
                <a:lnTo>
                  <a:pt x="987" y="5146"/>
                </a:lnTo>
                <a:lnTo>
                  <a:pt x="1053" y="5131"/>
                </a:lnTo>
                <a:lnTo>
                  <a:pt x="1115" y="5107"/>
                </a:lnTo>
                <a:lnTo>
                  <a:pt x="1173" y="5075"/>
                </a:lnTo>
                <a:lnTo>
                  <a:pt x="1224" y="5035"/>
                </a:lnTo>
                <a:lnTo>
                  <a:pt x="1271" y="4990"/>
                </a:lnTo>
                <a:lnTo>
                  <a:pt x="1309" y="4937"/>
                </a:lnTo>
                <a:lnTo>
                  <a:pt x="1341" y="4881"/>
                </a:lnTo>
                <a:lnTo>
                  <a:pt x="1365" y="4819"/>
                </a:lnTo>
                <a:lnTo>
                  <a:pt x="1380" y="4753"/>
                </a:lnTo>
                <a:lnTo>
                  <a:pt x="1384" y="4685"/>
                </a:lnTo>
                <a:lnTo>
                  <a:pt x="1380" y="4615"/>
                </a:lnTo>
                <a:lnTo>
                  <a:pt x="1365" y="4549"/>
                </a:lnTo>
                <a:lnTo>
                  <a:pt x="1341" y="4487"/>
                </a:lnTo>
                <a:lnTo>
                  <a:pt x="1309" y="4431"/>
                </a:lnTo>
                <a:lnTo>
                  <a:pt x="1271" y="4378"/>
                </a:lnTo>
                <a:lnTo>
                  <a:pt x="1224" y="4333"/>
                </a:lnTo>
                <a:lnTo>
                  <a:pt x="1173" y="4293"/>
                </a:lnTo>
                <a:lnTo>
                  <a:pt x="1115" y="4261"/>
                </a:lnTo>
                <a:lnTo>
                  <a:pt x="1053" y="4237"/>
                </a:lnTo>
                <a:lnTo>
                  <a:pt x="987" y="4224"/>
                </a:lnTo>
                <a:lnTo>
                  <a:pt x="920" y="4218"/>
                </a:lnTo>
                <a:close/>
                <a:moveTo>
                  <a:pt x="3095" y="454"/>
                </a:moveTo>
                <a:lnTo>
                  <a:pt x="3028" y="459"/>
                </a:lnTo>
                <a:lnTo>
                  <a:pt x="2962" y="475"/>
                </a:lnTo>
                <a:lnTo>
                  <a:pt x="2900" y="497"/>
                </a:lnTo>
                <a:lnTo>
                  <a:pt x="2842" y="529"/>
                </a:lnTo>
                <a:lnTo>
                  <a:pt x="2791" y="569"/>
                </a:lnTo>
                <a:lnTo>
                  <a:pt x="2744" y="614"/>
                </a:lnTo>
                <a:lnTo>
                  <a:pt x="2706" y="667"/>
                </a:lnTo>
                <a:lnTo>
                  <a:pt x="2674" y="723"/>
                </a:lnTo>
                <a:lnTo>
                  <a:pt x="2650" y="785"/>
                </a:lnTo>
                <a:lnTo>
                  <a:pt x="2635" y="851"/>
                </a:lnTo>
                <a:lnTo>
                  <a:pt x="2631" y="919"/>
                </a:lnTo>
                <a:lnTo>
                  <a:pt x="2635" y="989"/>
                </a:lnTo>
                <a:lnTo>
                  <a:pt x="2650" y="1055"/>
                </a:lnTo>
                <a:lnTo>
                  <a:pt x="2674" y="1117"/>
                </a:lnTo>
                <a:lnTo>
                  <a:pt x="2706" y="1173"/>
                </a:lnTo>
                <a:lnTo>
                  <a:pt x="2744" y="1226"/>
                </a:lnTo>
                <a:lnTo>
                  <a:pt x="2791" y="1271"/>
                </a:lnTo>
                <a:lnTo>
                  <a:pt x="2842" y="1311"/>
                </a:lnTo>
                <a:lnTo>
                  <a:pt x="2900" y="1343"/>
                </a:lnTo>
                <a:lnTo>
                  <a:pt x="2962" y="1367"/>
                </a:lnTo>
                <a:lnTo>
                  <a:pt x="3028" y="1380"/>
                </a:lnTo>
                <a:lnTo>
                  <a:pt x="3095" y="1386"/>
                </a:lnTo>
                <a:lnTo>
                  <a:pt x="3165" y="1380"/>
                </a:lnTo>
                <a:lnTo>
                  <a:pt x="3231" y="1367"/>
                </a:lnTo>
                <a:lnTo>
                  <a:pt x="3293" y="1343"/>
                </a:lnTo>
                <a:lnTo>
                  <a:pt x="3349" y="1311"/>
                </a:lnTo>
                <a:lnTo>
                  <a:pt x="3402" y="1271"/>
                </a:lnTo>
                <a:lnTo>
                  <a:pt x="3447" y="1226"/>
                </a:lnTo>
                <a:lnTo>
                  <a:pt x="3487" y="1173"/>
                </a:lnTo>
                <a:lnTo>
                  <a:pt x="3519" y="1117"/>
                </a:lnTo>
                <a:lnTo>
                  <a:pt x="3541" y="1055"/>
                </a:lnTo>
                <a:lnTo>
                  <a:pt x="3556" y="989"/>
                </a:lnTo>
                <a:lnTo>
                  <a:pt x="3562" y="919"/>
                </a:lnTo>
                <a:lnTo>
                  <a:pt x="3556" y="851"/>
                </a:lnTo>
                <a:lnTo>
                  <a:pt x="3541" y="785"/>
                </a:lnTo>
                <a:lnTo>
                  <a:pt x="3519" y="723"/>
                </a:lnTo>
                <a:lnTo>
                  <a:pt x="3487" y="667"/>
                </a:lnTo>
                <a:lnTo>
                  <a:pt x="3447" y="614"/>
                </a:lnTo>
                <a:lnTo>
                  <a:pt x="3402" y="569"/>
                </a:lnTo>
                <a:lnTo>
                  <a:pt x="3349" y="529"/>
                </a:lnTo>
                <a:lnTo>
                  <a:pt x="3293" y="497"/>
                </a:lnTo>
                <a:lnTo>
                  <a:pt x="3231" y="475"/>
                </a:lnTo>
                <a:lnTo>
                  <a:pt x="3165" y="459"/>
                </a:lnTo>
                <a:lnTo>
                  <a:pt x="3095" y="454"/>
                </a:lnTo>
                <a:close/>
                <a:moveTo>
                  <a:pt x="3095" y="0"/>
                </a:moveTo>
                <a:lnTo>
                  <a:pt x="3195" y="6"/>
                </a:lnTo>
                <a:lnTo>
                  <a:pt x="3293" y="21"/>
                </a:lnTo>
                <a:lnTo>
                  <a:pt x="3387" y="47"/>
                </a:lnTo>
                <a:lnTo>
                  <a:pt x="3475" y="81"/>
                </a:lnTo>
                <a:lnTo>
                  <a:pt x="3560" y="124"/>
                </a:lnTo>
                <a:lnTo>
                  <a:pt x="3639" y="177"/>
                </a:lnTo>
                <a:lnTo>
                  <a:pt x="3712" y="237"/>
                </a:lnTo>
                <a:lnTo>
                  <a:pt x="3778" y="303"/>
                </a:lnTo>
                <a:lnTo>
                  <a:pt x="3838" y="377"/>
                </a:lnTo>
                <a:lnTo>
                  <a:pt x="3889" y="456"/>
                </a:lnTo>
                <a:lnTo>
                  <a:pt x="3932" y="540"/>
                </a:lnTo>
                <a:lnTo>
                  <a:pt x="3968" y="629"/>
                </a:lnTo>
                <a:lnTo>
                  <a:pt x="3994" y="723"/>
                </a:lnTo>
                <a:lnTo>
                  <a:pt x="4009" y="819"/>
                </a:lnTo>
                <a:lnTo>
                  <a:pt x="4015" y="919"/>
                </a:lnTo>
                <a:lnTo>
                  <a:pt x="4009" y="1017"/>
                </a:lnTo>
                <a:lnTo>
                  <a:pt x="3994" y="1111"/>
                </a:lnTo>
                <a:lnTo>
                  <a:pt x="3970" y="1201"/>
                </a:lnTo>
                <a:lnTo>
                  <a:pt x="3938" y="1288"/>
                </a:lnTo>
                <a:lnTo>
                  <a:pt x="3897" y="1371"/>
                </a:lnTo>
                <a:lnTo>
                  <a:pt x="3848" y="1450"/>
                </a:lnTo>
                <a:lnTo>
                  <a:pt x="3791" y="1522"/>
                </a:lnTo>
                <a:lnTo>
                  <a:pt x="3727" y="1587"/>
                </a:lnTo>
                <a:lnTo>
                  <a:pt x="3658" y="1648"/>
                </a:lnTo>
                <a:lnTo>
                  <a:pt x="3581" y="1700"/>
                </a:lnTo>
                <a:lnTo>
                  <a:pt x="3500" y="1746"/>
                </a:lnTo>
                <a:lnTo>
                  <a:pt x="3413" y="1783"/>
                </a:lnTo>
                <a:lnTo>
                  <a:pt x="3323" y="1812"/>
                </a:lnTo>
                <a:lnTo>
                  <a:pt x="3323" y="2574"/>
                </a:lnTo>
                <a:lnTo>
                  <a:pt x="5499" y="2574"/>
                </a:lnTo>
                <a:lnTo>
                  <a:pt x="5499" y="3792"/>
                </a:lnTo>
                <a:lnTo>
                  <a:pt x="5589" y="3821"/>
                </a:lnTo>
                <a:lnTo>
                  <a:pt x="5676" y="3858"/>
                </a:lnTo>
                <a:lnTo>
                  <a:pt x="5756" y="3904"/>
                </a:lnTo>
                <a:lnTo>
                  <a:pt x="5834" y="3956"/>
                </a:lnTo>
                <a:lnTo>
                  <a:pt x="5903" y="4017"/>
                </a:lnTo>
                <a:lnTo>
                  <a:pt x="5967" y="4082"/>
                </a:lnTo>
                <a:lnTo>
                  <a:pt x="6023" y="4154"/>
                </a:lnTo>
                <a:lnTo>
                  <a:pt x="6072" y="4233"/>
                </a:lnTo>
                <a:lnTo>
                  <a:pt x="6114" y="4316"/>
                </a:lnTo>
                <a:lnTo>
                  <a:pt x="6148" y="4403"/>
                </a:lnTo>
                <a:lnTo>
                  <a:pt x="6172" y="4493"/>
                </a:lnTo>
                <a:lnTo>
                  <a:pt x="6187" y="4587"/>
                </a:lnTo>
                <a:lnTo>
                  <a:pt x="6191" y="4685"/>
                </a:lnTo>
                <a:lnTo>
                  <a:pt x="6187" y="4785"/>
                </a:lnTo>
                <a:lnTo>
                  <a:pt x="6170" y="4881"/>
                </a:lnTo>
                <a:lnTo>
                  <a:pt x="6146" y="4975"/>
                </a:lnTo>
                <a:lnTo>
                  <a:pt x="6110" y="5064"/>
                </a:lnTo>
                <a:lnTo>
                  <a:pt x="6067" y="5148"/>
                </a:lnTo>
                <a:lnTo>
                  <a:pt x="6014" y="5227"/>
                </a:lnTo>
                <a:lnTo>
                  <a:pt x="5954" y="5301"/>
                </a:lnTo>
                <a:lnTo>
                  <a:pt x="5888" y="5367"/>
                </a:lnTo>
                <a:lnTo>
                  <a:pt x="5815" y="5427"/>
                </a:lnTo>
                <a:lnTo>
                  <a:pt x="5736" y="5480"/>
                </a:lnTo>
                <a:lnTo>
                  <a:pt x="5651" y="5523"/>
                </a:lnTo>
                <a:lnTo>
                  <a:pt x="5563" y="5557"/>
                </a:lnTo>
                <a:lnTo>
                  <a:pt x="5469" y="5583"/>
                </a:lnTo>
                <a:lnTo>
                  <a:pt x="5373" y="5600"/>
                </a:lnTo>
                <a:lnTo>
                  <a:pt x="5273" y="5604"/>
                </a:lnTo>
                <a:lnTo>
                  <a:pt x="5172" y="5600"/>
                </a:lnTo>
                <a:lnTo>
                  <a:pt x="5076" y="5583"/>
                </a:lnTo>
                <a:lnTo>
                  <a:pt x="4982" y="5557"/>
                </a:lnTo>
                <a:lnTo>
                  <a:pt x="4893" y="5523"/>
                </a:lnTo>
                <a:lnTo>
                  <a:pt x="4809" y="5480"/>
                </a:lnTo>
                <a:lnTo>
                  <a:pt x="4730" y="5427"/>
                </a:lnTo>
                <a:lnTo>
                  <a:pt x="4656" y="5367"/>
                </a:lnTo>
                <a:lnTo>
                  <a:pt x="4590" y="5301"/>
                </a:lnTo>
                <a:lnTo>
                  <a:pt x="4530" y="5227"/>
                </a:lnTo>
                <a:lnTo>
                  <a:pt x="4478" y="5148"/>
                </a:lnTo>
                <a:lnTo>
                  <a:pt x="4434" y="5064"/>
                </a:lnTo>
                <a:lnTo>
                  <a:pt x="4401" y="4975"/>
                </a:lnTo>
                <a:lnTo>
                  <a:pt x="4374" y="4881"/>
                </a:lnTo>
                <a:lnTo>
                  <a:pt x="4357" y="4785"/>
                </a:lnTo>
                <a:lnTo>
                  <a:pt x="4354" y="4685"/>
                </a:lnTo>
                <a:lnTo>
                  <a:pt x="4357" y="4587"/>
                </a:lnTo>
                <a:lnTo>
                  <a:pt x="4372" y="4493"/>
                </a:lnTo>
                <a:lnTo>
                  <a:pt x="4397" y="4403"/>
                </a:lnTo>
                <a:lnTo>
                  <a:pt x="4431" y="4316"/>
                </a:lnTo>
                <a:lnTo>
                  <a:pt x="4472" y="4233"/>
                </a:lnTo>
                <a:lnTo>
                  <a:pt x="4521" y="4154"/>
                </a:lnTo>
                <a:lnTo>
                  <a:pt x="4577" y="4082"/>
                </a:lnTo>
                <a:lnTo>
                  <a:pt x="4641" y="4017"/>
                </a:lnTo>
                <a:lnTo>
                  <a:pt x="4711" y="3956"/>
                </a:lnTo>
                <a:lnTo>
                  <a:pt x="4788" y="3904"/>
                </a:lnTo>
                <a:lnTo>
                  <a:pt x="4869" y="3858"/>
                </a:lnTo>
                <a:lnTo>
                  <a:pt x="4955" y="3821"/>
                </a:lnTo>
                <a:lnTo>
                  <a:pt x="5046" y="3792"/>
                </a:lnTo>
                <a:lnTo>
                  <a:pt x="5046" y="3030"/>
                </a:lnTo>
                <a:lnTo>
                  <a:pt x="3323" y="3030"/>
                </a:lnTo>
                <a:lnTo>
                  <a:pt x="3323" y="3792"/>
                </a:lnTo>
                <a:lnTo>
                  <a:pt x="3413" y="3821"/>
                </a:lnTo>
                <a:lnTo>
                  <a:pt x="3500" y="3858"/>
                </a:lnTo>
                <a:lnTo>
                  <a:pt x="3581" y="3904"/>
                </a:lnTo>
                <a:lnTo>
                  <a:pt x="3658" y="3956"/>
                </a:lnTo>
                <a:lnTo>
                  <a:pt x="3727" y="4017"/>
                </a:lnTo>
                <a:lnTo>
                  <a:pt x="3791" y="4082"/>
                </a:lnTo>
                <a:lnTo>
                  <a:pt x="3848" y="4154"/>
                </a:lnTo>
                <a:lnTo>
                  <a:pt x="3897" y="4233"/>
                </a:lnTo>
                <a:lnTo>
                  <a:pt x="3938" y="4316"/>
                </a:lnTo>
                <a:lnTo>
                  <a:pt x="3970" y="4403"/>
                </a:lnTo>
                <a:lnTo>
                  <a:pt x="3994" y="4493"/>
                </a:lnTo>
                <a:lnTo>
                  <a:pt x="4009" y="4587"/>
                </a:lnTo>
                <a:lnTo>
                  <a:pt x="4015" y="4685"/>
                </a:lnTo>
                <a:lnTo>
                  <a:pt x="4009" y="4785"/>
                </a:lnTo>
                <a:lnTo>
                  <a:pt x="3994" y="4881"/>
                </a:lnTo>
                <a:lnTo>
                  <a:pt x="3968" y="4975"/>
                </a:lnTo>
                <a:lnTo>
                  <a:pt x="3932" y="5064"/>
                </a:lnTo>
                <a:lnTo>
                  <a:pt x="3889" y="5148"/>
                </a:lnTo>
                <a:lnTo>
                  <a:pt x="3838" y="5227"/>
                </a:lnTo>
                <a:lnTo>
                  <a:pt x="3778" y="5301"/>
                </a:lnTo>
                <a:lnTo>
                  <a:pt x="3712" y="5367"/>
                </a:lnTo>
                <a:lnTo>
                  <a:pt x="3639" y="5427"/>
                </a:lnTo>
                <a:lnTo>
                  <a:pt x="3560" y="5480"/>
                </a:lnTo>
                <a:lnTo>
                  <a:pt x="3475" y="5523"/>
                </a:lnTo>
                <a:lnTo>
                  <a:pt x="3387" y="5557"/>
                </a:lnTo>
                <a:lnTo>
                  <a:pt x="3293" y="5583"/>
                </a:lnTo>
                <a:lnTo>
                  <a:pt x="3195" y="5600"/>
                </a:lnTo>
                <a:lnTo>
                  <a:pt x="3095" y="5604"/>
                </a:lnTo>
                <a:lnTo>
                  <a:pt x="2996" y="5600"/>
                </a:lnTo>
                <a:lnTo>
                  <a:pt x="2900" y="5583"/>
                </a:lnTo>
                <a:lnTo>
                  <a:pt x="2806" y="5557"/>
                </a:lnTo>
                <a:lnTo>
                  <a:pt x="2717" y="5523"/>
                </a:lnTo>
                <a:lnTo>
                  <a:pt x="2633" y="5480"/>
                </a:lnTo>
                <a:lnTo>
                  <a:pt x="2554" y="5427"/>
                </a:lnTo>
                <a:lnTo>
                  <a:pt x="2480" y="5367"/>
                </a:lnTo>
                <a:lnTo>
                  <a:pt x="2415" y="5301"/>
                </a:lnTo>
                <a:lnTo>
                  <a:pt x="2354" y="5227"/>
                </a:lnTo>
                <a:lnTo>
                  <a:pt x="2302" y="5148"/>
                </a:lnTo>
                <a:lnTo>
                  <a:pt x="2259" y="5064"/>
                </a:lnTo>
                <a:lnTo>
                  <a:pt x="2223" y="4975"/>
                </a:lnTo>
                <a:lnTo>
                  <a:pt x="2198" y="4881"/>
                </a:lnTo>
                <a:lnTo>
                  <a:pt x="2181" y="4785"/>
                </a:lnTo>
                <a:lnTo>
                  <a:pt x="2176" y="4685"/>
                </a:lnTo>
                <a:lnTo>
                  <a:pt x="2181" y="4587"/>
                </a:lnTo>
                <a:lnTo>
                  <a:pt x="2197" y="4493"/>
                </a:lnTo>
                <a:lnTo>
                  <a:pt x="2221" y="4403"/>
                </a:lnTo>
                <a:lnTo>
                  <a:pt x="2255" y="4316"/>
                </a:lnTo>
                <a:lnTo>
                  <a:pt x="2296" y="4233"/>
                </a:lnTo>
                <a:lnTo>
                  <a:pt x="2345" y="4154"/>
                </a:lnTo>
                <a:lnTo>
                  <a:pt x="2401" y="4082"/>
                </a:lnTo>
                <a:lnTo>
                  <a:pt x="2465" y="4017"/>
                </a:lnTo>
                <a:lnTo>
                  <a:pt x="2535" y="3956"/>
                </a:lnTo>
                <a:lnTo>
                  <a:pt x="2610" y="3904"/>
                </a:lnTo>
                <a:lnTo>
                  <a:pt x="2691" y="3858"/>
                </a:lnTo>
                <a:lnTo>
                  <a:pt x="2778" y="3821"/>
                </a:lnTo>
                <a:lnTo>
                  <a:pt x="2870" y="3792"/>
                </a:lnTo>
                <a:lnTo>
                  <a:pt x="2870" y="3030"/>
                </a:lnTo>
                <a:lnTo>
                  <a:pt x="1145" y="3030"/>
                </a:lnTo>
                <a:lnTo>
                  <a:pt x="1145" y="3792"/>
                </a:lnTo>
                <a:lnTo>
                  <a:pt x="1237" y="3821"/>
                </a:lnTo>
                <a:lnTo>
                  <a:pt x="1324" y="3858"/>
                </a:lnTo>
                <a:lnTo>
                  <a:pt x="1405" y="3904"/>
                </a:lnTo>
                <a:lnTo>
                  <a:pt x="1480" y="3956"/>
                </a:lnTo>
                <a:lnTo>
                  <a:pt x="1550" y="4017"/>
                </a:lnTo>
                <a:lnTo>
                  <a:pt x="1614" y="4082"/>
                </a:lnTo>
                <a:lnTo>
                  <a:pt x="1670" y="4154"/>
                </a:lnTo>
                <a:lnTo>
                  <a:pt x="1721" y="4233"/>
                </a:lnTo>
                <a:lnTo>
                  <a:pt x="1762" y="4316"/>
                </a:lnTo>
                <a:lnTo>
                  <a:pt x="1794" y="4403"/>
                </a:lnTo>
                <a:lnTo>
                  <a:pt x="1819" y="4493"/>
                </a:lnTo>
                <a:lnTo>
                  <a:pt x="1834" y="4587"/>
                </a:lnTo>
                <a:lnTo>
                  <a:pt x="1839" y="4685"/>
                </a:lnTo>
                <a:lnTo>
                  <a:pt x="1834" y="4785"/>
                </a:lnTo>
                <a:lnTo>
                  <a:pt x="1819" y="4881"/>
                </a:lnTo>
                <a:lnTo>
                  <a:pt x="1792" y="4975"/>
                </a:lnTo>
                <a:lnTo>
                  <a:pt x="1756" y="5064"/>
                </a:lnTo>
                <a:lnTo>
                  <a:pt x="1713" y="5148"/>
                </a:lnTo>
                <a:lnTo>
                  <a:pt x="1661" y="5227"/>
                </a:lnTo>
                <a:lnTo>
                  <a:pt x="1602" y="5301"/>
                </a:lnTo>
                <a:lnTo>
                  <a:pt x="1535" y="5367"/>
                </a:lnTo>
                <a:lnTo>
                  <a:pt x="1461" y="5427"/>
                </a:lnTo>
                <a:lnTo>
                  <a:pt x="1382" y="5480"/>
                </a:lnTo>
                <a:lnTo>
                  <a:pt x="1299" y="5523"/>
                </a:lnTo>
                <a:lnTo>
                  <a:pt x="1209" y="5557"/>
                </a:lnTo>
                <a:lnTo>
                  <a:pt x="1117" y="5583"/>
                </a:lnTo>
                <a:lnTo>
                  <a:pt x="1019" y="5600"/>
                </a:lnTo>
                <a:lnTo>
                  <a:pt x="920" y="5604"/>
                </a:lnTo>
                <a:lnTo>
                  <a:pt x="820" y="5600"/>
                </a:lnTo>
                <a:lnTo>
                  <a:pt x="722" y="5583"/>
                </a:lnTo>
                <a:lnTo>
                  <a:pt x="628" y="5557"/>
                </a:lnTo>
                <a:lnTo>
                  <a:pt x="540" y="5523"/>
                </a:lnTo>
                <a:lnTo>
                  <a:pt x="455" y="5480"/>
                </a:lnTo>
                <a:lnTo>
                  <a:pt x="376" y="5427"/>
                </a:lnTo>
                <a:lnTo>
                  <a:pt x="303" y="5367"/>
                </a:lnTo>
                <a:lnTo>
                  <a:pt x="237" y="5301"/>
                </a:lnTo>
                <a:lnTo>
                  <a:pt x="177" y="5227"/>
                </a:lnTo>
                <a:lnTo>
                  <a:pt x="126" y="5148"/>
                </a:lnTo>
                <a:lnTo>
                  <a:pt x="83" y="5064"/>
                </a:lnTo>
                <a:lnTo>
                  <a:pt x="47" y="4975"/>
                </a:lnTo>
                <a:lnTo>
                  <a:pt x="21" y="4881"/>
                </a:lnTo>
                <a:lnTo>
                  <a:pt x="6" y="4785"/>
                </a:lnTo>
                <a:lnTo>
                  <a:pt x="0" y="4685"/>
                </a:lnTo>
                <a:lnTo>
                  <a:pt x="6" y="4587"/>
                </a:lnTo>
                <a:lnTo>
                  <a:pt x="21" y="4493"/>
                </a:lnTo>
                <a:lnTo>
                  <a:pt x="45" y="4403"/>
                </a:lnTo>
                <a:lnTo>
                  <a:pt x="77" y="4316"/>
                </a:lnTo>
                <a:lnTo>
                  <a:pt x="118" y="4233"/>
                </a:lnTo>
                <a:lnTo>
                  <a:pt x="167" y="4154"/>
                </a:lnTo>
                <a:lnTo>
                  <a:pt x="226" y="4082"/>
                </a:lnTo>
                <a:lnTo>
                  <a:pt x="288" y="4017"/>
                </a:lnTo>
                <a:lnTo>
                  <a:pt x="359" y="3956"/>
                </a:lnTo>
                <a:lnTo>
                  <a:pt x="434" y="3904"/>
                </a:lnTo>
                <a:lnTo>
                  <a:pt x="515" y="3858"/>
                </a:lnTo>
                <a:lnTo>
                  <a:pt x="602" y="3821"/>
                </a:lnTo>
                <a:lnTo>
                  <a:pt x="692" y="3792"/>
                </a:lnTo>
                <a:lnTo>
                  <a:pt x="692" y="2574"/>
                </a:lnTo>
                <a:lnTo>
                  <a:pt x="2870" y="2574"/>
                </a:lnTo>
                <a:lnTo>
                  <a:pt x="2870" y="1812"/>
                </a:lnTo>
                <a:lnTo>
                  <a:pt x="2778" y="1783"/>
                </a:lnTo>
                <a:lnTo>
                  <a:pt x="2691" y="1746"/>
                </a:lnTo>
                <a:lnTo>
                  <a:pt x="2610" y="1700"/>
                </a:lnTo>
                <a:lnTo>
                  <a:pt x="2535" y="1648"/>
                </a:lnTo>
                <a:lnTo>
                  <a:pt x="2465" y="1587"/>
                </a:lnTo>
                <a:lnTo>
                  <a:pt x="2401" y="1522"/>
                </a:lnTo>
                <a:lnTo>
                  <a:pt x="2345" y="1450"/>
                </a:lnTo>
                <a:lnTo>
                  <a:pt x="2296" y="1371"/>
                </a:lnTo>
                <a:lnTo>
                  <a:pt x="2255" y="1288"/>
                </a:lnTo>
                <a:lnTo>
                  <a:pt x="2221" y="1201"/>
                </a:lnTo>
                <a:lnTo>
                  <a:pt x="2197" y="1111"/>
                </a:lnTo>
                <a:lnTo>
                  <a:pt x="2181" y="1017"/>
                </a:lnTo>
                <a:lnTo>
                  <a:pt x="2176" y="919"/>
                </a:lnTo>
                <a:lnTo>
                  <a:pt x="2181" y="819"/>
                </a:lnTo>
                <a:lnTo>
                  <a:pt x="2198" y="723"/>
                </a:lnTo>
                <a:lnTo>
                  <a:pt x="2223" y="629"/>
                </a:lnTo>
                <a:lnTo>
                  <a:pt x="2259" y="540"/>
                </a:lnTo>
                <a:lnTo>
                  <a:pt x="2302" y="456"/>
                </a:lnTo>
                <a:lnTo>
                  <a:pt x="2354" y="377"/>
                </a:lnTo>
                <a:lnTo>
                  <a:pt x="2415" y="303"/>
                </a:lnTo>
                <a:lnTo>
                  <a:pt x="2480" y="237"/>
                </a:lnTo>
                <a:lnTo>
                  <a:pt x="2554" y="177"/>
                </a:lnTo>
                <a:lnTo>
                  <a:pt x="2633" y="124"/>
                </a:lnTo>
                <a:lnTo>
                  <a:pt x="2717" y="81"/>
                </a:lnTo>
                <a:lnTo>
                  <a:pt x="2806" y="47"/>
                </a:lnTo>
                <a:lnTo>
                  <a:pt x="2900" y="21"/>
                </a:lnTo>
                <a:lnTo>
                  <a:pt x="2996" y="6"/>
                </a:lnTo>
                <a:lnTo>
                  <a:pt x="30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aphicFrame>
        <p:nvGraphicFramePr>
          <p:cNvPr id="49" name="Chart 96">
            <a:extLst>
              <a:ext uri="{FF2B5EF4-FFF2-40B4-BE49-F238E27FC236}">
                <a16:creationId xmlns:a16="http://schemas.microsoft.com/office/drawing/2014/main" xmlns="" id="{1860BCCD-0D2F-4A4E-AAC1-2815DF4A59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12408"/>
              </p:ext>
            </p:extLst>
          </p:nvPr>
        </p:nvGraphicFramePr>
        <p:xfrm>
          <a:off x="-1435276" y="1894792"/>
          <a:ext cx="7732910" cy="5284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TextBox 97">
            <a:extLst>
              <a:ext uri="{FF2B5EF4-FFF2-40B4-BE49-F238E27FC236}">
                <a16:creationId xmlns:a16="http://schemas.microsoft.com/office/drawing/2014/main" xmlns="" id="{1FC5BB21-313E-4E77-A425-92ED526688FC}"/>
              </a:ext>
            </a:extLst>
          </p:cNvPr>
          <p:cNvSpPr txBox="1"/>
          <p:nvPr/>
        </p:nvSpPr>
        <p:spPr>
          <a:xfrm>
            <a:off x="1846952" y="4050529"/>
            <a:ext cx="1136433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defRPr>
            </a:lvl1pPr>
          </a:lstStyle>
          <a:p>
            <a:pPr algn="ctr"/>
            <a:r>
              <a:rPr lang="en-IN" sz="2800" dirty="0" smtClean="0"/>
              <a:t>16</a:t>
            </a:r>
            <a:endParaRPr lang="en-IN" sz="1800" dirty="0"/>
          </a:p>
          <a:p>
            <a:pPr algn="ctr"/>
            <a:r>
              <a:rPr lang="en-IN" sz="1800" dirty="0" smtClean="0"/>
              <a:t>TOTAL</a:t>
            </a:r>
            <a:endParaRPr lang="en-IN" sz="1800" dirty="0"/>
          </a:p>
        </p:txBody>
      </p:sp>
      <p:cxnSp>
        <p:nvCxnSpPr>
          <p:cNvPr id="10" name="Conector recto 9"/>
          <p:cNvCxnSpPr/>
          <p:nvPr/>
        </p:nvCxnSpPr>
        <p:spPr>
          <a:xfrm flipV="1">
            <a:off x="4082226" y="1569357"/>
            <a:ext cx="2213347" cy="242207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40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29577" y="487518"/>
            <a:ext cx="44283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sz="2000" dirty="0">
                <a:ln w="0"/>
                <a:solidFill>
                  <a:srgbClr val="FF0000"/>
                </a:solidFill>
              </a:rPr>
              <a:t>3</a:t>
            </a:r>
            <a:r>
              <a:rPr lang="es-ES" sz="2000" dirty="0" smtClean="0">
                <a:ln w="0"/>
                <a:solidFill>
                  <a:srgbClr val="FF0000"/>
                </a:solidFill>
              </a:rPr>
              <a:t>.  </a:t>
            </a:r>
            <a:r>
              <a:rPr lang="es-PE" sz="2000" dirty="0" smtClean="0">
                <a:solidFill>
                  <a:srgbClr val="FF0000"/>
                </a:solidFill>
              </a:rPr>
              <a:t>Relación de Cuadros  y Gráficos</a:t>
            </a:r>
            <a:endParaRPr lang="es-PE" sz="2000" dirty="0">
              <a:solidFill>
                <a:srgbClr val="FF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1490705" y="6292188"/>
            <a:ext cx="29527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solidFill>
                  <a:srgbClr val="FFFF00"/>
                </a:solidFill>
              </a:rPr>
              <a:t>3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918474"/>
              </p:ext>
            </p:extLst>
          </p:nvPr>
        </p:nvGraphicFramePr>
        <p:xfrm>
          <a:off x="644524" y="1477804"/>
          <a:ext cx="10620377" cy="28277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2323"/>
                <a:gridCol w="7827334"/>
                <a:gridCol w="2120720"/>
              </a:tblGrid>
              <a:tr h="28337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</a:rPr>
                        <a:t>HOJA</a:t>
                      </a:r>
                      <a:endParaRPr lang="es-PE" sz="1050" b="1" i="0" u="none" strike="noStrike" dirty="0">
                        <a:solidFill>
                          <a:srgbClr val="00009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 dirty="0">
                          <a:effectLst/>
                        </a:rPr>
                        <a:t>1° Fase</a:t>
                      </a:r>
                      <a:endParaRPr lang="es-PE" sz="1800" b="1" i="0" u="none" strike="noStrike" dirty="0">
                        <a:solidFill>
                          <a:srgbClr val="00009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sng" strike="noStrike" dirty="0">
                          <a:effectLst/>
                          <a:hlinkClick r:id="rId2"/>
                        </a:rPr>
                        <a:t>Referencia Boletín diciembre 2018</a:t>
                      </a:r>
                      <a:endParaRPr lang="es-PE" sz="1050" b="1" i="0" u="sng" strike="noStrike" dirty="0">
                        <a:solidFill>
                          <a:srgbClr val="00009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</a:tr>
              <a:tr h="170024">
                <a:tc>
                  <a:txBody>
                    <a:bodyPr/>
                    <a:lstStyle/>
                    <a:p>
                      <a:pPr algn="l" fontAlgn="b"/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E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31570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sng" strike="noStrike" dirty="0">
                          <a:effectLst/>
                          <a:hlinkClick r:id="rId3" action="ppaction://hlinkfile"/>
                        </a:rPr>
                        <a:t>C2</a:t>
                      </a:r>
                      <a:endParaRPr lang="es-PE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FACTURACIÓN DEL SERVICIO DE MONITOREO Y GESTIÓN DE USO DE AGUAS SUBTERRÁNEAS A DICIEMBRE 2017-2018</a:t>
                      </a:r>
                      <a:endParaRPr lang="es-PE" sz="1000" b="1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Cuadro N° 31</a:t>
                      </a:r>
                      <a:endParaRPr lang="es-PE" sz="105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00" u="none" strike="noStrike" dirty="0">
                          <a:effectLst/>
                        </a:rPr>
                        <a:t>03_TARI1801-tarifas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24498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sng" strike="noStrike" dirty="0">
                          <a:effectLst/>
                          <a:hlinkClick r:id="rId4" action="ppaction://hlinkfile"/>
                        </a:rPr>
                        <a:t>G1</a:t>
                      </a:r>
                      <a:endParaRPr lang="es-PE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VOLUMEN FACTURADO DE AGUA POTABLE A DICIEMBRE 2017-2018 (EN MILES M3) - GRÁFICO</a:t>
                      </a:r>
                      <a:endParaRPr lang="es-PE" sz="1000" b="1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</a:rPr>
                        <a:t>Gráfico N° 16</a:t>
                      </a:r>
                      <a:endParaRPr lang="es-PE" sz="105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00" u="none" strike="noStrike" dirty="0">
                          <a:effectLst/>
                        </a:rPr>
                        <a:t>03_TARI1801-tarifas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00" u="none" strike="noStrike" dirty="0">
                          <a:effectLst/>
                        </a:rPr>
                        <a:t>12_FACT1801-tarifa-Agua-Subsidiado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00" u="none" strike="noStrike" dirty="0">
                          <a:effectLst/>
                        </a:rPr>
                        <a:t>SUMINISTROS_SEDAPAL_2018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000" u="none" strike="noStrike">
                          <a:effectLst/>
                        </a:rPr>
                        <a:t>SURTIDORES_SEDAPAL_012018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24498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sng" strike="noStrike">
                          <a:effectLst/>
                          <a:hlinkClick r:id="rId5" action="ppaction://hlinkfile"/>
                        </a:rPr>
                        <a:t>C4</a:t>
                      </a:r>
                      <a:endParaRPr lang="es-PE" sz="105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 </a:t>
                      </a:r>
                      <a:r>
                        <a:rPr lang="es-PE" sz="10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FACTURACIÓN SURTIDORES A DICIEMBRE 2018 - CUADRO </a:t>
                      </a:r>
                      <a:endParaRPr lang="es-PE" sz="1000" b="1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Cuadro N° 30</a:t>
                      </a:r>
                      <a:endParaRPr lang="es-PE" sz="105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SURTIDORES_SEDAPAL_012018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  <a:tr h="24498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sng" strike="noStrike">
                          <a:solidFill>
                            <a:schemeClr val="accent1"/>
                          </a:solidFill>
                          <a:effectLst/>
                          <a:hlinkClick r:id="rId6" action="ppaction://hlinkfile"/>
                        </a:rPr>
                        <a:t>G2</a:t>
                      </a:r>
                      <a:endParaRPr lang="es-PE" sz="1050" b="0" i="0" u="sng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 FACTURACIÓN SURTIDORES A DICIEMBRE 2018 - GRÁFICO </a:t>
                      </a:r>
                      <a:endParaRPr lang="es-PE" sz="1000" b="1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solidFill>
                            <a:srgbClr val="FF0000"/>
                          </a:solidFill>
                          <a:effectLst/>
                        </a:rPr>
                        <a:t>Gráfico N° 18</a:t>
                      </a:r>
                      <a:endParaRPr lang="es-PE" sz="105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</a:tr>
              <a:tr h="182822"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SURTIDORES_SEDAPAL_012018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1050" b="1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71" marR="7271" marT="7271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6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329468" y="189497"/>
            <a:ext cx="82750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s-ES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00000"/>
                </a:solidFill>
              </a:rPr>
              <a:t>Archivos que constituyen la 1era Fase del Proyecto Datamart EPOF  Fase I</a:t>
            </a:r>
            <a:endParaRPr lang="es-PE" dirty="0">
              <a:solidFill>
                <a:srgbClr val="C00000"/>
              </a:solidFill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796399"/>
              </p:ext>
            </p:extLst>
          </p:nvPr>
        </p:nvGraphicFramePr>
        <p:xfrm>
          <a:off x="5662408" y="962064"/>
          <a:ext cx="4673600" cy="55562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FACT1801-tarifa-Multifamiliares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8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05 fact.agua modalidad 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13-20_FACT1801-modalidad-Agua_Subsidiados 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FACT1801-modalidad-Multifamiliares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</a:tbl>
          </a:graphicData>
        </a:graphic>
      </p:graphicFrame>
      <p:sp>
        <p:nvSpPr>
          <p:cNvPr id="10" name="Rectángulo 9"/>
          <p:cNvSpPr/>
          <p:nvPr/>
        </p:nvSpPr>
        <p:spPr>
          <a:xfrm>
            <a:off x="1831058" y="3916304"/>
            <a:ext cx="22330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</a:t>
            </a:r>
            <a:r>
              <a:rPr lang="es-PE" sz="1400" dirty="0" smtClean="0">
                <a:solidFill>
                  <a:srgbClr val="FF0000"/>
                </a:solidFill>
              </a:rPr>
              <a:t>	: </a:t>
            </a:r>
            <a:r>
              <a:rPr lang="es-PE" sz="1400" dirty="0">
                <a:solidFill>
                  <a:srgbClr val="FF0000"/>
                </a:solidFill>
              </a:rPr>
              <a:t>16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Fuente 	: EGCM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Formato 	: Ms. Excel</a:t>
            </a:r>
            <a:endParaRPr lang="es-PE" sz="1400" dirty="0">
              <a:solidFill>
                <a:srgbClr val="FF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3" name="AutoShape 4" descr="Resultado de imagen para signo de exclamacion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3" name="Cerrar llave 12"/>
          <p:cNvSpPr/>
          <p:nvPr/>
        </p:nvSpPr>
        <p:spPr>
          <a:xfrm rot="10800000">
            <a:off x="4429561" y="1901796"/>
            <a:ext cx="507777" cy="3403542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12" name="Google Shape;304;p25"/>
          <p:cNvGrpSpPr/>
          <p:nvPr/>
        </p:nvGrpSpPr>
        <p:grpSpPr>
          <a:xfrm>
            <a:off x="13725713" y="2992349"/>
            <a:ext cx="813652" cy="853103"/>
            <a:chOff x="5961125" y="1623900"/>
            <a:chExt cx="427450" cy="448175"/>
          </a:xfrm>
        </p:grpSpPr>
        <p:sp>
          <p:nvSpPr>
            <p:cNvPr id="14" name="Google Shape;305;p25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15" name="Google Shape;306;p25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16" name="Google Shape;307;p25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17" name="Google Shape;308;p25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19" name="Google Shape;309;p25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20" name="Google Shape;310;p25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  <p:sp>
          <p:nvSpPr>
            <p:cNvPr id="21" name="Google Shape;311;p25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solidFill>
                  <a:srgbClr val="FF0000"/>
                </a:solidFill>
              </a:endParaRPr>
            </a:p>
          </p:txBody>
        </p:sp>
      </p:grpSp>
      <p:sp>
        <p:nvSpPr>
          <p:cNvPr id="22" name="Shape 1568"/>
          <p:cNvSpPr/>
          <p:nvPr/>
        </p:nvSpPr>
        <p:spPr>
          <a:xfrm flipH="1">
            <a:off x="542348" y="3139927"/>
            <a:ext cx="825288" cy="1797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5" h="21448" extrusionOk="0">
                <a:moveTo>
                  <a:pt x="11603" y="3745"/>
                </a:moveTo>
                <a:cubicBezTo>
                  <a:pt x="11603" y="3745"/>
                  <a:pt x="10885" y="3729"/>
                  <a:pt x="11146" y="3281"/>
                </a:cubicBezTo>
                <a:cubicBezTo>
                  <a:pt x="11146" y="3281"/>
                  <a:pt x="9610" y="3219"/>
                  <a:pt x="10132" y="2864"/>
                </a:cubicBezTo>
                <a:cubicBezTo>
                  <a:pt x="10132" y="2864"/>
                  <a:pt x="9904" y="2570"/>
                  <a:pt x="10034" y="2539"/>
                </a:cubicBezTo>
                <a:lnTo>
                  <a:pt x="9936" y="2400"/>
                </a:lnTo>
                <a:cubicBezTo>
                  <a:pt x="9936" y="2400"/>
                  <a:pt x="9185" y="2245"/>
                  <a:pt x="9741" y="2091"/>
                </a:cubicBezTo>
                <a:cubicBezTo>
                  <a:pt x="9741" y="2091"/>
                  <a:pt x="10263" y="1828"/>
                  <a:pt x="10296" y="1704"/>
                </a:cubicBezTo>
                <a:cubicBezTo>
                  <a:pt x="10328" y="1580"/>
                  <a:pt x="10198" y="1580"/>
                  <a:pt x="10198" y="1580"/>
                </a:cubicBezTo>
                <a:cubicBezTo>
                  <a:pt x="10198" y="1580"/>
                  <a:pt x="8074" y="1271"/>
                  <a:pt x="8956" y="1209"/>
                </a:cubicBezTo>
                <a:lnTo>
                  <a:pt x="10034" y="1147"/>
                </a:lnTo>
                <a:cubicBezTo>
                  <a:pt x="10034" y="1147"/>
                  <a:pt x="11277" y="-74"/>
                  <a:pt x="12911" y="3"/>
                </a:cubicBezTo>
                <a:cubicBezTo>
                  <a:pt x="14544" y="80"/>
                  <a:pt x="15949" y="498"/>
                  <a:pt x="15917" y="1240"/>
                </a:cubicBezTo>
                <a:cubicBezTo>
                  <a:pt x="15884" y="1982"/>
                  <a:pt x="15786" y="1828"/>
                  <a:pt x="15786" y="1828"/>
                </a:cubicBezTo>
                <a:cubicBezTo>
                  <a:pt x="15786" y="1828"/>
                  <a:pt x="15917" y="1982"/>
                  <a:pt x="15688" y="1982"/>
                </a:cubicBezTo>
                <a:cubicBezTo>
                  <a:pt x="15688" y="1982"/>
                  <a:pt x="15231" y="2322"/>
                  <a:pt x="15034" y="2369"/>
                </a:cubicBezTo>
                <a:lnTo>
                  <a:pt x="14708" y="2616"/>
                </a:lnTo>
                <a:cubicBezTo>
                  <a:pt x="14708" y="2616"/>
                  <a:pt x="14478" y="3034"/>
                  <a:pt x="14348" y="3065"/>
                </a:cubicBezTo>
                <a:cubicBezTo>
                  <a:pt x="14217" y="3096"/>
                  <a:pt x="14380" y="3173"/>
                  <a:pt x="14380" y="3173"/>
                </a:cubicBezTo>
                <a:lnTo>
                  <a:pt x="14740" y="3513"/>
                </a:lnTo>
                <a:cubicBezTo>
                  <a:pt x="14740" y="3513"/>
                  <a:pt x="17354" y="4549"/>
                  <a:pt x="17714" y="5740"/>
                </a:cubicBezTo>
                <a:cubicBezTo>
                  <a:pt x="18073" y="6930"/>
                  <a:pt x="18172" y="7580"/>
                  <a:pt x="18172" y="7842"/>
                </a:cubicBezTo>
                <a:cubicBezTo>
                  <a:pt x="18172" y="8105"/>
                  <a:pt x="18172" y="10069"/>
                  <a:pt x="18498" y="10162"/>
                </a:cubicBezTo>
                <a:cubicBezTo>
                  <a:pt x="18825" y="10254"/>
                  <a:pt x="18890" y="10455"/>
                  <a:pt x="18890" y="10455"/>
                </a:cubicBezTo>
                <a:cubicBezTo>
                  <a:pt x="18890" y="10455"/>
                  <a:pt x="18172" y="10625"/>
                  <a:pt x="18073" y="10641"/>
                </a:cubicBezTo>
                <a:cubicBezTo>
                  <a:pt x="17976" y="10657"/>
                  <a:pt x="17976" y="10657"/>
                  <a:pt x="17976" y="10657"/>
                </a:cubicBezTo>
                <a:lnTo>
                  <a:pt x="17877" y="12527"/>
                </a:lnTo>
                <a:lnTo>
                  <a:pt x="16766" y="12620"/>
                </a:lnTo>
                <a:cubicBezTo>
                  <a:pt x="16766" y="12620"/>
                  <a:pt x="17061" y="13223"/>
                  <a:pt x="17126" y="13532"/>
                </a:cubicBezTo>
                <a:cubicBezTo>
                  <a:pt x="17191" y="13842"/>
                  <a:pt x="16995" y="13687"/>
                  <a:pt x="17191" y="13842"/>
                </a:cubicBezTo>
                <a:cubicBezTo>
                  <a:pt x="17387" y="13996"/>
                  <a:pt x="17224" y="14027"/>
                  <a:pt x="17191" y="14151"/>
                </a:cubicBezTo>
                <a:cubicBezTo>
                  <a:pt x="17159" y="14274"/>
                  <a:pt x="17224" y="14321"/>
                  <a:pt x="17518" y="14553"/>
                </a:cubicBezTo>
                <a:cubicBezTo>
                  <a:pt x="17812" y="14785"/>
                  <a:pt x="17812" y="14600"/>
                  <a:pt x="17812" y="14878"/>
                </a:cubicBezTo>
                <a:cubicBezTo>
                  <a:pt x="17812" y="15156"/>
                  <a:pt x="17877" y="15140"/>
                  <a:pt x="18106" y="15264"/>
                </a:cubicBezTo>
                <a:cubicBezTo>
                  <a:pt x="18335" y="15388"/>
                  <a:pt x="19249" y="16331"/>
                  <a:pt x="19478" y="16687"/>
                </a:cubicBezTo>
                <a:cubicBezTo>
                  <a:pt x="19707" y="17042"/>
                  <a:pt x="20263" y="17800"/>
                  <a:pt x="20394" y="18016"/>
                </a:cubicBezTo>
                <a:cubicBezTo>
                  <a:pt x="20525" y="18233"/>
                  <a:pt x="20785" y="18789"/>
                  <a:pt x="20785" y="18960"/>
                </a:cubicBezTo>
                <a:cubicBezTo>
                  <a:pt x="20785" y="19130"/>
                  <a:pt x="20361" y="19068"/>
                  <a:pt x="20557" y="19176"/>
                </a:cubicBezTo>
                <a:cubicBezTo>
                  <a:pt x="20753" y="19284"/>
                  <a:pt x="21014" y="19331"/>
                  <a:pt x="21047" y="19485"/>
                </a:cubicBezTo>
                <a:cubicBezTo>
                  <a:pt x="21079" y="19640"/>
                  <a:pt x="21112" y="19794"/>
                  <a:pt x="21145" y="19918"/>
                </a:cubicBezTo>
                <a:cubicBezTo>
                  <a:pt x="21178" y="20041"/>
                  <a:pt x="21406" y="20598"/>
                  <a:pt x="21440" y="20738"/>
                </a:cubicBezTo>
                <a:cubicBezTo>
                  <a:pt x="21472" y="20876"/>
                  <a:pt x="21472" y="20985"/>
                  <a:pt x="21244" y="21031"/>
                </a:cubicBezTo>
                <a:cubicBezTo>
                  <a:pt x="21014" y="21078"/>
                  <a:pt x="19413" y="21109"/>
                  <a:pt x="19217" y="21093"/>
                </a:cubicBezTo>
                <a:cubicBezTo>
                  <a:pt x="19021" y="21078"/>
                  <a:pt x="19119" y="20815"/>
                  <a:pt x="18564" y="20924"/>
                </a:cubicBezTo>
                <a:cubicBezTo>
                  <a:pt x="18008" y="21031"/>
                  <a:pt x="18040" y="21093"/>
                  <a:pt x="17583" y="21139"/>
                </a:cubicBezTo>
                <a:cubicBezTo>
                  <a:pt x="17126" y="21186"/>
                  <a:pt x="14904" y="21170"/>
                  <a:pt x="14577" y="21093"/>
                </a:cubicBezTo>
                <a:cubicBezTo>
                  <a:pt x="14250" y="21016"/>
                  <a:pt x="13597" y="20645"/>
                  <a:pt x="14446" y="20490"/>
                </a:cubicBezTo>
                <a:cubicBezTo>
                  <a:pt x="15295" y="20336"/>
                  <a:pt x="15982" y="20382"/>
                  <a:pt x="16210" y="20351"/>
                </a:cubicBezTo>
                <a:cubicBezTo>
                  <a:pt x="16440" y="20320"/>
                  <a:pt x="16995" y="20026"/>
                  <a:pt x="17224" y="19918"/>
                </a:cubicBezTo>
                <a:cubicBezTo>
                  <a:pt x="17453" y="19810"/>
                  <a:pt x="17550" y="19701"/>
                  <a:pt x="17681" y="19593"/>
                </a:cubicBezTo>
                <a:cubicBezTo>
                  <a:pt x="17812" y="19485"/>
                  <a:pt x="17681" y="19269"/>
                  <a:pt x="17681" y="19223"/>
                </a:cubicBezTo>
                <a:cubicBezTo>
                  <a:pt x="17681" y="19176"/>
                  <a:pt x="17518" y="19068"/>
                  <a:pt x="17453" y="19021"/>
                </a:cubicBezTo>
                <a:cubicBezTo>
                  <a:pt x="17387" y="18975"/>
                  <a:pt x="17387" y="18913"/>
                  <a:pt x="17518" y="18882"/>
                </a:cubicBezTo>
                <a:cubicBezTo>
                  <a:pt x="17648" y="18851"/>
                  <a:pt x="17746" y="18820"/>
                  <a:pt x="17648" y="18712"/>
                </a:cubicBezTo>
                <a:cubicBezTo>
                  <a:pt x="17550" y="18604"/>
                  <a:pt x="17420" y="18264"/>
                  <a:pt x="17321" y="18016"/>
                </a:cubicBezTo>
                <a:cubicBezTo>
                  <a:pt x="17224" y="17769"/>
                  <a:pt x="16570" y="17243"/>
                  <a:pt x="16276" y="16888"/>
                </a:cubicBezTo>
                <a:cubicBezTo>
                  <a:pt x="15982" y="16532"/>
                  <a:pt x="15688" y="16640"/>
                  <a:pt x="15786" y="16455"/>
                </a:cubicBezTo>
                <a:cubicBezTo>
                  <a:pt x="15884" y="16269"/>
                  <a:pt x="16014" y="16285"/>
                  <a:pt x="15786" y="16254"/>
                </a:cubicBezTo>
                <a:cubicBezTo>
                  <a:pt x="15557" y="16223"/>
                  <a:pt x="15231" y="16269"/>
                  <a:pt x="15231" y="16161"/>
                </a:cubicBezTo>
                <a:cubicBezTo>
                  <a:pt x="15231" y="16053"/>
                  <a:pt x="15328" y="15759"/>
                  <a:pt x="15002" y="15681"/>
                </a:cubicBezTo>
                <a:cubicBezTo>
                  <a:pt x="14674" y="15604"/>
                  <a:pt x="14283" y="15434"/>
                  <a:pt x="14021" y="15078"/>
                </a:cubicBezTo>
                <a:cubicBezTo>
                  <a:pt x="13760" y="14723"/>
                  <a:pt x="13008" y="13919"/>
                  <a:pt x="13008" y="13919"/>
                </a:cubicBezTo>
                <a:cubicBezTo>
                  <a:pt x="13008" y="13919"/>
                  <a:pt x="12028" y="14537"/>
                  <a:pt x="11831" y="14723"/>
                </a:cubicBezTo>
                <a:cubicBezTo>
                  <a:pt x="11636" y="14908"/>
                  <a:pt x="11309" y="15249"/>
                  <a:pt x="11243" y="15372"/>
                </a:cubicBezTo>
                <a:cubicBezTo>
                  <a:pt x="11178" y="15496"/>
                  <a:pt x="10982" y="15898"/>
                  <a:pt x="10982" y="16099"/>
                </a:cubicBezTo>
                <a:cubicBezTo>
                  <a:pt x="10982" y="16300"/>
                  <a:pt x="10491" y="17290"/>
                  <a:pt x="10263" y="17568"/>
                </a:cubicBezTo>
                <a:cubicBezTo>
                  <a:pt x="10034" y="17846"/>
                  <a:pt x="9087" y="18743"/>
                  <a:pt x="8956" y="18990"/>
                </a:cubicBezTo>
                <a:cubicBezTo>
                  <a:pt x="8825" y="19238"/>
                  <a:pt x="8695" y="19454"/>
                  <a:pt x="8564" y="19532"/>
                </a:cubicBezTo>
                <a:cubicBezTo>
                  <a:pt x="8433" y="19609"/>
                  <a:pt x="8139" y="19516"/>
                  <a:pt x="8204" y="19640"/>
                </a:cubicBezTo>
                <a:cubicBezTo>
                  <a:pt x="8270" y="19763"/>
                  <a:pt x="8498" y="19794"/>
                  <a:pt x="8400" y="19887"/>
                </a:cubicBezTo>
                <a:cubicBezTo>
                  <a:pt x="8302" y="19980"/>
                  <a:pt x="7649" y="20320"/>
                  <a:pt x="7584" y="20382"/>
                </a:cubicBezTo>
                <a:cubicBezTo>
                  <a:pt x="7518" y="20444"/>
                  <a:pt x="7322" y="20614"/>
                  <a:pt x="7322" y="20691"/>
                </a:cubicBezTo>
                <a:cubicBezTo>
                  <a:pt x="7322" y="20769"/>
                  <a:pt x="7093" y="21170"/>
                  <a:pt x="7028" y="21294"/>
                </a:cubicBezTo>
                <a:cubicBezTo>
                  <a:pt x="6963" y="21418"/>
                  <a:pt x="5656" y="21526"/>
                  <a:pt x="5165" y="21372"/>
                </a:cubicBezTo>
                <a:cubicBezTo>
                  <a:pt x="4675" y="21217"/>
                  <a:pt x="4610" y="21155"/>
                  <a:pt x="4153" y="21170"/>
                </a:cubicBezTo>
                <a:cubicBezTo>
                  <a:pt x="3695" y="21186"/>
                  <a:pt x="2683" y="21093"/>
                  <a:pt x="2388" y="21000"/>
                </a:cubicBezTo>
                <a:cubicBezTo>
                  <a:pt x="2094" y="20907"/>
                  <a:pt x="787" y="20629"/>
                  <a:pt x="461" y="20459"/>
                </a:cubicBezTo>
                <a:cubicBezTo>
                  <a:pt x="133" y="20289"/>
                  <a:pt x="-128" y="20274"/>
                  <a:pt x="68" y="20088"/>
                </a:cubicBezTo>
                <a:cubicBezTo>
                  <a:pt x="264" y="19903"/>
                  <a:pt x="329" y="19794"/>
                  <a:pt x="787" y="19794"/>
                </a:cubicBezTo>
                <a:cubicBezTo>
                  <a:pt x="1244" y="19794"/>
                  <a:pt x="1898" y="19995"/>
                  <a:pt x="2322" y="19934"/>
                </a:cubicBezTo>
                <a:cubicBezTo>
                  <a:pt x="2747" y="19871"/>
                  <a:pt x="3238" y="19702"/>
                  <a:pt x="3793" y="19702"/>
                </a:cubicBezTo>
                <a:cubicBezTo>
                  <a:pt x="4348" y="19702"/>
                  <a:pt x="4479" y="19439"/>
                  <a:pt x="4773" y="19269"/>
                </a:cubicBezTo>
                <a:cubicBezTo>
                  <a:pt x="5067" y="19099"/>
                  <a:pt x="5264" y="19037"/>
                  <a:pt x="5264" y="19037"/>
                </a:cubicBezTo>
                <a:cubicBezTo>
                  <a:pt x="5264" y="19037"/>
                  <a:pt x="5264" y="19021"/>
                  <a:pt x="5231" y="18898"/>
                </a:cubicBezTo>
                <a:cubicBezTo>
                  <a:pt x="5198" y="18774"/>
                  <a:pt x="5198" y="18789"/>
                  <a:pt x="5460" y="18759"/>
                </a:cubicBezTo>
                <a:cubicBezTo>
                  <a:pt x="5721" y="18728"/>
                  <a:pt x="5525" y="18697"/>
                  <a:pt x="5787" y="18480"/>
                </a:cubicBezTo>
                <a:cubicBezTo>
                  <a:pt x="6048" y="18264"/>
                  <a:pt x="6048" y="18341"/>
                  <a:pt x="6407" y="18171"/>
                </a:cubicBezTo>
                <a:cubicBezTo>
                  <a:pt x="6767" y="18001"/>
                  <a:pt x="7421" y="16578"/>
                  <a:pt x="7518" y="16377"/>
                </a:cubicBezTo>
                <a:cubicBezTo>
                  <a:pt x="7617" y="16177"/>
                  <a:pt x="7421" y="15929"/>
                  <a:pt x="7486" y="15774"/>
                </a:cubicBezTo>
                <a:cubicBezTo>
                  <a:pt x="7551" y="15620"/>
                  <a:pt x="7518" y="15651"/>
                  <a:pt x="7388" y="15511"/>
                </a:cubicBezTo>
                <a:cubicBezTo>
                  <a:pt x="7257" y="15372"/>
                  <a:pt x="7388" y="15357"/>
                  <a:pt x="7518" y="15218"/>
                </a:cubicBezTo>
                <a:cubicBezTo>
                  <a:pt x="7649" y="15078"/>
                  <a:pt x="8237" y="14151"/>
                  <a:pt x="8303" y="14073"/>
                </a:cubicBezTo>
                <a:cubicBezTo>
                  <a:pt x="8368" y="13996"/>
                  <a:pt x="8368" y="13532"/>
                  <a:pt x="8498" y="13285"/>
                </a:cubicBezTo>
                <a:cubicBezTo>
                  <a:pt x="8629" y="13037"/>
                  <a:pt x="9054" y="12249"/>
                  <a:pt x="9119" y="12156"/>
                </a:cubicBezTo>
                <a:cubicBezTo>
                  <a:pt x="9185" y="12063"/>
                  <a:pt x="9119" y="11878"/>
                  <a:pt x="9119" y="11878"/>
                </a:cubicBezTo>
                <a:lnTo>
                  <a:pt x="8629" y="11770"/>
                </a:lnTo>
                <a:lnTo>
                  <a:pt x="9054" y="10270"/>
                </a:lnTo>
                <a:cubicBezTo>
                  <a:pt x="9054" y="10270"/>
                  <a:pt x="8989" y="10115"/>
                  <a:pt x="8891" y="10162"/>
                </a:cubicBezTo>
                <a:cubicBezTo>
                  <a:pt x="8793" y="10208"/>
                  <a:pt x="7682" y="10811"/>
                  <a:pt x="7617" y="10904"/>
                </a:cubicBezTo>
                <a:cubicBezTo>
                  <a:pt x="7551" y="10997"/>
                  <a:pt x="6995" y="10904"/>
                  <a:pt x="6995" y="10904"/>
                </a:cubicBezTo>
                <a:cubicBezTo>
                  <a:pt x="6995" y="10904"/>
                  <a:pt x="6702" y="10996"/>
                  <a:pt x="6603" y="11027"/>
                </a:cubicBezTo>
                <a:cubicBezTo>
                  <a:pt x="6505" y="11058"/>
                  <a:pt x="7682" y="11630"/>
                  <a:pt x="7682" y="11630"/>
                </a:cubicBezTo>
                <a:cubicBezTo>
                  <a:pt x="7682" y="11630"/>
                  <a:pt x="8140" y="12125"/>
                  <a:pt x="6963" y="11894"/>
                </a:cubicBezTo>
                <a:lnTo>
                  <a:pt x="6049" y="11429"/>
                </a:lnTo>
                <a:cubicBezTo>
                  <a:pt x="6049" y="11429"/>
                  <a:pt x="5688" y="11491"/>
                  <a:pt x="5493" y="11429"/>
                </a:cubicBezTo>
                <a:cubicBezTo>
                  <a:pt x="5297" y="11367"/>
                  <a:pt x="4512" y="10888"/>
                  <a:pt x="4806" y="10718"/>
                </a:cubicBezTo>
                <a:lnTo>
                  <a:pt x="4022" y="10301"/>
                </a:lnTo>
                <a:cubicBezTo>
                  <a:pt x="4022" y="10301"/>
                  <a:pt x="2781" y="10316"/>
                  <a:pt x="3074" y="9868"/>
                </a:cubicBezTo>
                <a:cubicBezTo>
                  <a:pt x="3074" y="9868"/>
                  <a:pt x="4283" y="10301"/>
                  <a:pt x="3826" y="9620"/>
                </a:cubicBezTo>
                <a:cubicBezTo>
                  <a:pt x="3826" y="9620"/>
                  <a:pt x="4644" y="9481"/>
                  <a:pt x="4545" y="10053"/>
                </a:cubicBezTo>
                <a:lnTo>
                  <a:pt x="5460" y="10455"/>
                </a:lnTo>
                <a:cubicBezTo>
                  <a:pt x="5460" y="10455"/>
                  <a:pt x="6049" y="10192"/>
                  <a:pt x="6212" y="10192"/>
                </a:cubicBezTo>
                <a:cubicBezTo>
                  <a:pt x="6374" y="10192"/>
                  <a:pt x="7191" y="9744"/>
                  <a:pt x="7191" y="9744"/>
                </a:cubicBezTo>
                <a:cubicBezTo>
                  <a:pt x="7191" y="9744"/>
                  <a:pt x="7191" y="9450"/>
                  <a:pt x="7486" y="9404"/>
                </a:cubicBezTo>
                <a:cubicBezTo>
                  <a:pt x="7779" y="9357"/>
                  <a:pt x="7845" y="9234"/>
                  <a:pt x="8075" y="9188"/>
                </a:cubicBezTo>
                <a:cubicBezTo>
                  <a:pt x="8302" y="9141"/>
                  <a:pt x="8368" y="9110"/>
                  <a:pt x="8466" y="9002"/>
                </a:cubicBezTo>
                <a:cubicBezTo>
                  <a:pt x="8564" y="8894"/>
                  <a:pt x="8695" y="8646"/>
                  <a:pt x="8956" y="8585"/>
                </a:cubicBezTo>
                <a:cubicBezTo>
                  <a:pt x="9218" y="8523"/>
                  <a:pt x="9381" y="7409"/>
                  <a:pt x="9610" y="7007"/>
                </a:cubicBezTo>
                <a:cubicBezTo>
                  <a:pt x="9838" y="6605"/>
                  <a:pt x="9970" y="5353"/>
                  <a:pt x="10753" y="5075"/>
                </a:cubicBezTo>
                <a:cubicBezTo>
                  <a:pt x="11537" y="4796"/>
                  <a:pt x="10852" y="4781"/>
                  <a:pt x="10982" y="4595"/>
                </a:cubicBezTo>
                <a:cubicBezTo>
                  <a:pt x="11113" y="4410"/>
                  <a:pt x="11243" y="4286"/>
                  <a:pt x="11146" y="4178"/>
                </a:cubicBezTo>
                <a:cubicBezTo>
                  <a:pt x="11048" y="4070"/>
                  <a:pt x="10917" y="3977"/>
                  <a:pt x="10917" y="3977"/>
                </a:cubicBezTo>
                <a:cubicBezTo>
                  <a:pt x="10917" y="3977"/>
                  <a:pt x="11603" y="3745"/>
                  <a:pt x="11603" y="3745"/>
                </a:cubicBezTo>
                <a:close/>
              </a:path>
            </a:pathLst>
          </a:custGeom>
          <a:solidFill>
            <a:srgbClr val="CC0000"/>
          </a:solidFill>
          <a:ln w="12700">
            <a:miter lim="400000"/>
          </a:ln>
        </p:spPr>
        <p:txBody>
          <a:bodyPr lIns="38100" tIns="38100" rIns="38100" bIns="38100" anchor="ctr"/>
          <a:lstStyle>
            <a:lvl1pPr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  <a:lvl2pPr indent="2286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2pPr>
            <a:lvl3pPr indent="4572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3pPr>
            <a:lvl4pPr indent="6858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4pPr>
            <a:lvl5pPr indent="9144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5pPr>
            <a:lvl6pPr indent="11430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6pPr>
            <a:lvl7pPr indent="13716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7pPr>
            <a:lvl8pPr indent="16002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8pPr>
            <a:lvl9pPr indent="1828800" algn="ctr" defTabSz="584200">
              <a:defRPr sz="36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9pPr>
          </a:lstStyle>
          <a:p>
            <a:pPr lvl="0" defTabSz="45720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23" name="Arrow: Pentagon 91">
            <a:extLst>
              <a:ext uri="{FF2B5EF4-FFF2-40B4-BE49-F238E27FC236}">
                <a16:creationId xmlns:a16="http://schemas.microsoft.com/office/drawing/2014/main" xmlns="" id="{BCA19631-A25D-4686-8C56-D0C6EFA614F1}"/>
              </a:ext>
            </a:extLst>
          </p:cNvPr>
          <p:cNvSpPr/>
          <p:nvPr/>
        </p:nvSpPr>
        <p:spPr>
          <a:xfrm>
            <a:off x="1860086" y="2986388"/>
            <a:ext cx="2286940" cy="724534"/>
          </a:xfrm>
          <a:prstGeom prst="homePlate">
            <a:avLst>
              <a:gd name="adj" fmla="val 25713"/>
            </a:avLst>
          </a:prstGeom>
          <a:solidFill>
            <a:schemeClr val="accent2"/>
          </a:solidFill>
          <a:effectLst/>
        </p:spPr>
        <p:txBody>
          <a:bodyPr lIns="45699" tIns="22849" rIns="45699" bIns="22849" anchor="ctr"/>
          <a:lstStyle/>
          <a:p>
            <a:pPr marL="92814">
              <a:lnSpc>
                <a:spcPct val="120000"/>
              </a:lnSpc>
            </a:pPr>
            <a:r>
              <a:rPr lang="en-US" b="1" dirty="0" smtClean="0">
                <a:solidFill>
                  <a:schemeClr val="bg1"/>
                </a:solidFill>
                <a:latin typeface="High Tower Text" panose="02040502050506030303" pitchFamily="18" charset="0"/>
                <a:ea typeface="Tahoma" panose="020B0604030504040204" pitchFamily="34" charset="0"/>
                <a:cs typeface="DIN Pro Regular" panose="020B0504020101020102" pitchFamily="34" charset="0"/>
              </a:rPr>
              <a:t>Listado de Archivos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  <a:ea typeface="Tahoma" panose="020B0604030504040204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87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1406481" y="6292188"/>
            <a:ext cx="45076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solidFill>
                  <a:srgbClr val="FFFF00"/>
                </a:solidFill>
              </a:rPr>
              <a:t>C2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20241"/>
              </p:ext>
            </p:extLst>
          </p:nvPr>
        </p:nvGraphicFramePr>
        <p:xfrm>
          <a:off x="335193" y="285676"/>
          <a:ext cx="7280796" cy="379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9187"/>
                <a:gridCol w="5871609"/>
              </a:tblGrid>
              <a:tr h="379057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C2</a:t>
                      </a:r>
                      <a:endParaRPr lang="es-PE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u="sng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FACTURACIÓN DEL SERVICIO DE MONITOREO Y GESTIÓN DE USO DE AGUAS SUBTERRÁNEAS A DICIEMBRE 2017-2018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7820527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6849222" y="5378096"/>
            <a:ext cx="458132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	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	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</a:t>
            </a:r>
            <a:r>
              <a:rPr lang="es-PE" sz="1400" dirty="0" smtClean="0">
                <a:solidFill>
                  <a:srgbClr val="C00000"/>
                </a:solidFill>
              </a:rPr>
              <a:t> 	:  Ms. Excel – PDF</a:t>
            </a:r>
          </a:p>
          <a:p>
            <a:r>
              <a:rPr lang="es-PE" sz="1400" dirty="0">
                <a:solidFill>
                  <a:srgbClr val="C00000"/>
                </a:solidFill>
              </a:rPr>
              <a:t>Fechas a consultar 	:  Ene 2018 – Dic 2018</a:t>
            </a:r>
          </a:p>
          <a:p>
            <a:r>
              <a:rPr lang="es-PE" sz="1400" dirty="0">
                <a:solidFill>
                  <a:srgbClr val="C00000"/>
                </a:solidFill>
              </a:rPr>
              <a:t>Ambiente 		:  Producción</a:t>
            </a:r>
          </a:p>
          <a:p>
            <a:r>
              <a:rPr lang="es-PE" sz="1400" dirty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Microtrategy/Cuadro31</a:t>
            </a:r>
            <a:endParaRPr lang="es-PE" sz="1400" dirty="0">
              <a:solidFill>
                <a:srgbClr val="FF9900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249" y="812973"/>
            <a:ext cx="3714877" cy="590199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8176975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16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1406481" y="6292188"/>
            <a:ext cx="46038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solidFill>
                  <a:srgbClr val="FFFF00"/>
                </a:solidFill>
              </a:rPr>
              <a:t>G1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023826"/>
              </p:ext>
            </p:extLst>
          </p:nvPr>
        </p:nvGraphicFramePr>
        <p:xfrm>
          <a:off x="335193" y="285676"/>
          <a:ext cx="7280796" cy="379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9187"/>
                <a:gridCol w="5871609"/>
              </a:tblGrid>
              <a:tr h="379057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G1</a:t>
                      </a:r>
                      <a:endParaRPr lang="es-PE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u="sng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VOLUMEN FACTURADO DE AGUA POTABLE A DICIEMBRE 2017-2018 (EN MILES M3) - GRÁFICO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7820527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2671260" y="5076470"/>
            <a:ext cx="458132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	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	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</a:t>
            </a:r>
            <a:r>
              <a:rPr lang="es-PE" sz="1400" dirty="0" smtClean="0">
                <a:solidFill>
                  <a:srgbClr val="C00000"/>
                </a:solidFill>
              </a:rPr>
              <a:t> 	:  Ms. Excel – PDF</a:t>
            </a:r>
          </a:p>
          <a:p>
            <a:r>
              <a:rPr lang="es-PE" sz="1400" dirty="0">
                <a:solidFill>
                  <a:srgbClr val="C00000"/>
                </a:solidFill>
              </a:rPr>
              <a:t>Fechas a consultar 	:  </a:t>
            </a:r>
            <a:r>
              <a:rPr lang="es-PE" sz="1400" dirty="0" smtClean="0">
                <a:solidFill>
                  <a:srgbClr val="C00000"/>
                </a:solidFill>
              </a:rPr>
              <a:t>Ene 2018 – Dic 2018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</a:t>
            </a:r>
            <a:r>
              <a:rPr lang="es-PE" sz="1400" dirty="0">
                <a:solidFill>
                  <a:srgbClr val="C00000"/>
                </a:solidFill>
              </a:rPr>
              <a:t>		:  Producción</a:t>
            </a:r>
          </a:p>
          <a:p>
            <a:r>
              <a:rPr lang="es-PE" sz="1400" dirty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Microtrategy/Grafico16</a:t>
            </a:r>
            <a:endParaRPr lang="es-PE" sz="1400" dirty="0">
              <a:solidFill>
                <a:srgbClr val="FF99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7356" y="1242520"/>
            <a:ext cx="6296025" cy="35528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8176975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33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1418513" y="6292188"/>
            <a:ext cx="45076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solidFill>
                  <a:srgbClr val="FFFF00"/>
                </a:solidFill>
              </a:rPr>
              <a:t>C4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429205"/>
              </p:ext>
            </p:extLst>
          </p:nvPr>
        </p:nvGraphicFramePr>
        <p:xfrm>
          <a:off x="335193" y="285676"/>
          <a:ext cx="7280796" cy="379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9187"/>
                <a:gridCol w="5871609"/>
              </a:tblGrid>
              <a:tr h="379057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C4</a:t>
                      </a:r>
                      <a:endParaRPr lang="es-PE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ctr" latinLnBrk="0" hangingPunct="1"/>
                      <a:r>
                        <a:rPr lang="es-PE" sz="1200" u="sng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FACTURACIÓN SURTIDORES A DICIEMBRE 2018 - CUADRO </a:t>
                      </a:r>
                      <a:endParaRPr lang="es-PE" sz="1200" u="sng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7820527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7729035" y="4644170"/>
            <a:ext cx="458132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	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	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</a:t>
            </a:r>
            <a:r>
              <a:rPr lang="es-PE" sz="1400" dirty="0" smtClean="0">
                <a:solidFill>
                  <a:srgbClr val="C00000"/>
                </a:solidFill>
              </a:rPr>
              <a:t> 	:  Ms. Excel – PDF</a:t>
            </a:r>
          </a:p>
          <a:p>
            <a:r>
              <a:rPr lang="es-PE" sz="1400" dirty="0">
                <a:solidFill>
                  <a:srgbClr val="C00000"/>
                </a:solidFill>
              </a:rPr>
              <a:t>Fechas a consultar 	:  </a:t>
            </a:r>
            <a:r>
              <a:rPr lang="es-PE" sz="1400" dirty="0" smtClean="0">
                <a:solidFill>
                  <a:srgbClr val="C00000"/>
                </a:solidFill>
              </a:rPr>
              <a:t>Ene 2017 – Dic 2018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</a:t>
            </a:r>
            <a:r>
              <a:rPr lang="es-PE" sz="1400" dirty="0">
                <a:solidFill>
                  <a:srgbClr val="C00000"/>
                </a:solidFill>
              </a:rPr>
              <a:t>		:  Producción</a:t>
            </a:r>
          </a:p>
          <a:p>
            <a:r>
              <a:rPr lang="es-PE" sz="1400" dirty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Microtrategy/Cuadro30</a:t>
            </a:r>
            <a:endParaRPr lang="es-PE" sz="1400" dirty="0">
              <a:solidFill>
                <a:srgbClr val="FF99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815" y="1026533"/>
            <a:ext cx="6540873" cy="49184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8176975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66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1406481" y="6292188"/>
            <a:ext cx="46038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solidFill>
                  <a:srgbClr val="FFFF00"/>
                </a:solidFill>
              </a:rPr>
              <a:t>G2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482241"/>
              </p:ext>
            </p:extLst>
          </p:nvPr>
        </p:nvGraphicFramePr>
        <p:xfrm>
          <a:off x="335193" y="285676"/>
          <a:ext cx="7280796" cy="379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9187"/>
                <a:gridCol w="5871609"/>
              </a:tblGrid>
              <a:tr h="379057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G2</a:t>
                      </a:r>
                      <a:endParaRPr lang="es-PE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u="sng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FACTURACIÓN SURTIDORES A DICIEMBRE 2018 - GRÁFICO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7820527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1153476" y="5336988"/>
            <a:ext cx="458132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 smtClean="0">
                <a:solidFill>
                  <a:srgbClr val="C00000"/>
                </a:solidFill>
              </a:rPr>
              <a:t>Periodicidad 	: Mensual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Fuente            	:  EGCM</a:t>
            </a:r>
          </a:p>
          <a:p>
            <a:r>
              <a:rPr lang="es-PE" sz="1400" dirty="0">
                <a:solidFill>
                  <a:srgbClr val="C00000"/>
                </a:solidFill>
              </a:rPr>
              <a:t>Exportable   </a:t>
            </a:r>
            <a:r>
              <a:rPr lang="es-PE" sz="1400" dirty="0" smtClean="0">
                <a:solidFill>
                  <a:srgbClr val="C00000"/>
                </a:solidFill>
              </a:rPr>
              <a:t> 	:  Ms. Excel – PDF</a:t>
            </a:r>
          </a:p>
          <a:p>
            <a:r>
              <a:rPr lang="es-PE" sz="1400" dirty="0">
                <a:solidFill>
                  <a:srgbClr val="C00000"/>
                </a:solidFill>
              </a:rPr>
              <a:t>Fechas a consultar 	:  </a:t>
            </a:r>
            <a:r>
              <a:rPr lang="es-PE" sz="1400" dirty="0" smtClean="0">
                <a:solidFill>
                  <a:srgbClr val="C00000"/>
                </a:solidFill>
              </a:rPr>
              <a:t>Ene 2017 – Dic 2018</a:t>
            </a:r>
          </a:p>
          <a:p>
            <a:r>
              <a:rPr lang="es-PE" sz="1400" dirty="0" smtClean="0">
                <a:solidFill>
                  <a:srgbClr val="C00000"/>
                </a:solidFill>
              </a:rPr>
              <a:t>Ambiente </a:t>
            </a:r>
            <a:r>
              <a:rPr lang="es-PE" sz="1400" dirty="0">
                <a:solidFill>
                  <a:srgbClr val="C00000"/>
                </a:solidFill>
              </a:rPr>
              <a:t>		:  Producción</a:t>
            </a:r>
          </a:p>
          <a:p>
            <a:r>
              <a:rPr lang="es-PE" sz="1400" dirty="0">
                <a:solidFill>
                  <a:srgbClr val="C00000"/>
                </a:solidFill>
              </a:rPr>
              <a:t>URL 		:  </a:t>
            </a:r>
            <a:r>
              <a:rPr lang="es-PE" sz="1400" dirty="0" smtClean="0">
                <a:solidFill>
                  <a:srgbClr val="FF9900"/>
                </a:solidFill>
                <a:hlinkClick r:id="rId3"/>
              </a:rPr>
              <a:t>Microtrategy/Grafico18</a:t>
            </a:r>
            <a:endParaRPr lang="es-PE" sz="1400" dirty="0">
              <a:solidFill>
                <a:srgbClr val="FF990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667" y="1094874"/>
            <a:ext cx="9340566" cy="40736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6" descr="Resultado de imagen para BASE DE DATOS ICON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8445"/>
          <a:stretch/>
        </p:blipFill>
        <p:spPr bwMode="auto">
          <a:xfrm>
            <a:off x="8176975" y="316622"/>
            <a:ext cx="356448" cy="3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79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696717" y="1891299"/>
            <a:ext cx="672241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Carga Automática </a:t>
            </a:r>
          </a:p>
          <a:p>
            <a:pPr algn="ctr"/>
            <a:r>
              <a:rPr lang="es-ES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 Archivos</a:t>
            </a:r>
            <a:endParaRPr lang="es-E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934627" y="4296640"/>
            <a:ext cx="5132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3200" b="1" dirty="0">
                <a:solidFill>
                  <a:srgbClr val="FFFF00"/>
                </a:solidFill>
              </a:rPr>
              <a:t>D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917" y="4589027"/>
            <a:ext cx="2164018" cy="194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4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90723" y="927100"/>
            <a:ext cx="3524077" cy="16256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2" name="Rectángulo 21"/>
          <p:cNvSpPr/>
          <p:nvPr/>
        </p:nvSpPr>
        <p:spPr>
          <a:xfrm>
            <a:off x="178777" y="157318"/>
            <a:ext cx="28088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sz="2000" dirty="0">
                <a:ln w="0"/>
                <a:solidFill>
                  <a:srgbClr val="FF0000"/>
                </a:solidFill>
              </a:rPr>
              <a:t>1</a:t>
            </a:r>
            <a:r>
              <a:rPr lang="es-ES" sz="2000" dirty="0" smtClean="0">
                <a:ln w="0"/>
                <a:solidFill>
                  <a:srgbClr val="FF0000"/>
                </a:solidFill>
              </a:rPr>
              <a:t>.  Dirección de Carga</a:t>
            </a:r>
            <a:endParaRPr lang="es-PE" sz="2000" dirty="0">
              <a:solidFill>
                <a:srgbClr val="FF0000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370385" y="6279488"/>
            <a:ext cx="43633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D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79623" y="1059085"/>
            <a:ext cx="301396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20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URL</a:t>
            </a:r>
            <a:r>
              <a:rPr lang="es-PE" sz="2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:  </a:t>
            </a:r>
            <a:r>
              <a:rPr lang="es-PE" sz="2000" dirty="0" smtClean="0"/>
              <a:t>\\1.1.194.92\Epof</a:t>
            </a:r>
            <a:endParaRPr lang="es-PE" sz="2000" dirty="0" smtClean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endParaRPr lang="es-PE" sz="2000" u="sng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s-PE" sz="20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Usuario</a:t>
            </a:r>
            <a:r>
              <a:rPr lang="es-PE" sz="2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s-PE" sz="2000" dirty="0"/>
              <a:t>userepof</a:t>
            </a:r>
            <a:endParaRPr lang="es-PE" sz="2000" u="sng" dirty="0" smtClean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s-PE" sz="20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Password</a:t>
            </a:r>
            <a:r>
              <a:rPr lang="es-PE" sz="2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s-PE" sz="2000" dirty="0"/>
              <a:t>Epof2019*</a:t>
            </a:r>
            <a:endParaRPr lang="es-PE" sz="2000" u="sng" dirty="0" smtClean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endParaRPr lang="es-PE" sz="2000" u="sng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23" y="2925762"/>
            <a:ext cx="10636077" cy="270240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Rectángulo 14"/>
          <p:cNvSpPr/>
          <p:nvPr/>
        </p:nvSpPr>
        <p:spPr>
          <a:xfrm>
            <a:off x="6981561" y="4402729"/>
            <a:ext cx="2111640" cy="7280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19" name="Conector recto 18"/>
          <p:cNvCxnSpPr/>
          <p:nvPr/>
        </p:nvCxnSpPr>
        <p:spPr>
          <a:xfrm>
            <a:off x="4259561" y="1651000"/>
            <a:ext cx="6477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/>
          <p:nvPr/>
        </p:nvCxnSpPr>
        <p:spPr>
          <a:xfrm>
            <a:off x="4902200" y="1651000"/>
            <a:ext cx="2717800" cy="2603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85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178777" y="233518"/>
            <a:ext cx="304282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sz="2000" dirty="0">
                <a:ln w="0"/>
                <a:solidFill>
                  <a:srgbClr val="FF0000"/>
                </a:solidFill>
              </a:rPr>
              <a:t>2</a:t>
            </a:r>
            <a:r>
              <a:rPr lang="es-ES" sz="2000" dirty="0" smtClean="0">
                <a:ln w="0"/>
                <a:solidFill>
                  <a:srgbClr val="FF0000"/>
                </a:solidFill>
              </a:rPr>
              <a:t>.  Nombres de Archivos</a:t>
            </a:r>
            <a:endParaRPr lang="es-PE" sz="2000" dirty="0">
              <a:solidFill>
                <a:srgbClr val="FF0000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370385" y="6279488"/>
            <a:ext cx="43633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D</a:t>
            </a:r>
            <a:endParaRPr lang="es-PE" sz="1600" dirty="0">
              <a:solidFill>
                <a:srgbClr val="FFFF00"/>
              </a:solidFill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773239"/>
              </p:ext>
            </p:extLst>
          </p:nvPr>
        </p:nvGraphicFramePr>
        <p:xfrm>
          <a:off x="983325" y="1536993"/>
          <a:ext cx="10172701" cy="4319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9933"/>
                <a:gridCol w="4541384"/>
                <a:gridCol w="4541384"/>
              </a:tblGrid>
              <a:tr h="510824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  <a:endParaRPr lang="es-PE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ARCHIVOS</a:t>
                      </a:r>
                      <a:endParaRPr lang="es-PE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PE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NOMBRE DE CARGA</a:t>
                      </a:r>
                      <a:endParaRPr lang="es-PE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17431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01_RTAR1801-tarifas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03_TARI1801-tarifas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3_FACT1801-tarifas_2_GC_Subsidiado</a:t>
                      </a: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12_FACT1801-tarifa-Agua_Subsidiado</a:t>
                      </a: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SUMINISTROS_SEDAPAL_Enero 2018</a:t>
                      </a: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SURTIDORES_SEDAPAL_0118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A4 fact.alcant tarifas 201801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17431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6" name="Rectángulo 5"/>
          <p:cNvSpPr/>
          <p:nvPr/>
        </p:nvSpPr>
        <p:spPr>
          <a:xfrm>
            <a:off x="897516" y="6097740"/>
            <a:ext cx="22330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2000" dirty="0" smtClean="0">
                <a:solidFill>
                  <a:srgbClr val="FF0000"/>
                </a:solidFill>
              </a:rPr>
              <a:t>Total : </a:t>
            </a:r>
            <a:r>
              <a:rPr lang="es-PE" sz="2000" dirty="0">
                <a:solidFill>
                  <a:srgbClr val="FF0000"/>
                </a:solidFill>
              </a:rPr>
              <a:t>8</a:t>
            </a:r>
          </a:p>
        </p:txBody>
      </p:sp>
      <p:grpSp>
        <p:nvGrpSpPr>
          <p:cNvPr id="7" name="Group 75">
            <a:extLst>
              <a:ext uri="{FF2B5EF4-FFF2-40B4-BE49-F238E27FC236}">
                <a16:creationId xmlns:a16="http://schemas.microsoft.com/office/drawing/2014/main" xmlns="" id="{465277FC-FED3-45C9-9623-0A70587F0685}"/>
              </a:ext>
            </a:extLst>
          </p:cNvPr>
          <p:cNvGrpSpPr/>
          <p:nvPr/>
        </p:nvGrpSpPr>
        <p:grpSpPr>
          <a:xfrm>
            <a:off x="833655" y="891176"/>
            <a:ext cx="257184" cy="284875"/>
            <a:chOff x="3024188" y="2184403"/>
            <a:chExt cx="4329112" cy="5203820"/>
          </a:xfrm>
          <a:solidFill>
            <a:schemeClr val="accent2"/>
          </a:solidFill>
        </p:grpSpPr>
        <p:sp>
          <p:nvSpPr>
            <p:cNvPr id="8" name="Freeform 55">
              <a:extLst>
                <a:ext uri="{FF2B5EF4-FFF2-40B4-BE49-F238E27FC236}">
                  <a16:creationId xmlns:a16="http://schemas.microsoft.com/office/drawing/2014/main" xmlns="" id="{E349D771-E7CE-4371-8D0E-66DD99F97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4188" y="2184403"/>
              <a:ext cx="4329112" cy="5203820"/>
            </a:xfrm>
            <a:custGeom>
              <a:avLst/>
              <a:gdLst>
                <a:gd name="T0" fmla="*/ 439 w 5454"/>
                <a:gd name="T1" fmla="*/ 1146 h 6556"/>
                <a:gd name="T2" fmla="*/ 393 w 5454"/>
                <a:gd name="T3" fmla="*/ 1178 h 6556"/>
                <a:gd name="T4" fmla="*/ 375 w 5454"/>
                <a:gd name="T5" fmla="*/ 1234 h 6556"/>
                <a:gd name="T6" fmla="*/ 379 w 5454"/>
                <a:gd name="T7" fmla="*/ 6118 h 6556"/>
                <a:gd name="T8" fmla="*/ 413 w 5454"/>
                <a:gd name="T9" fmla="*/ 6163 h 6556"/>
                <a:gd name="T10" fmla="*/ 469 w 5454"/>
                <a:gd name="T11" fmla="*/ 6181 h 6556"/>
                <a:gd name="T12" fmla="*/ 4121 w 5454"/>
                <a:gd name="T13" fmla="*/ 6177 h 6556"/>
                <a:gd name="T14" fmla="*/ 4167 w 5454"/>
                <a:gd name="T15" fmla="*/ 6143 h 6556"/>
                <a:gd name="T16" fmla="*/ 4185 w 5454"/>
                <a:gd name="T17" fmla="*/ 6088 h 6556"/>
                <a:gd name="T18" fmla="*/ 1363 w 5454"/>
                <a:gd name="T19" fmla="*/ 5791 h 6556"/>
                <a:gd name="T20" fmla="*/ 1215 w 5454"/>
                <a:gd name="T21" fmla="*/ 5767 h 6556"/>
                <a:gd name="T22" fmla="*/ 1085 w 5454"/>
                <a:gd name="T23" fmla="*/ 5699 h 6556"/>
                <a:gd name="T24" fmla="*/ 983 w 5454"/>
                <a:gd name="T25" fmla="*/ 5597 h 6556"/>
                <a:gd name="T26" fmla="*/ 918 w 5454"/>
                <a:gd name="T27" fmla="*/ 5470 h 6556"/>
                <a:gd name="T28" fmla="*/ 894 w 5454"/>
                <a:gd name="T29" fmla="*/ 5322 h 6556"/>
                <a:gd name="T30" fmla="*/ 469 w 5454"/>
                <a:gd name="T31" fmla="*/ 1140 h 6556"/>
                <a:gd name="T32" fmla="*/ 1333 w 5454"/>
                <a:gd name="T33" fmla="*/ 379 h 6556"/>
                <a:gd name="T34" fmla="*/ 1287 w 5454"/>
                <a:gd name="T35" fmla="*/ 413 h 6556"/>
                <a:gd name="T36" fmla="*/ 1269 w 5454"/>
                <a:gd name="T37" fmla="*/ 468 h 6556"/>
                <a:gd name="T38" fmla="*/ 1273 w 5454"/>
                <a:gd name="T39" fmla="*/ 5352 h 6556"/>
                <a:gd name="T40" fmla="*/ 1307 w 5454"/>
                <a:gd name="T41" fmla="*/ 5398 h 6556"/>
                <a:gd name="T42" fmla="*/ 1363 w 5454"/>
                <a:gd name="T43" fmla="*/ 5416 h 6556"/>
                <a:gd name="T44" fmla="*/ 5015 w 5454"/>
                <a:gd name="T45" fmla="*/ 5412 h 6556"/>
                <a:gd name="T46" fmla="*/ 5061 w 5454"/>
                <a:gd name="T47" fmla="*/ 5378 h 6556"/>
                <a:gd name="T48" fmla="*/ 5079 w 5454"/>
                <a:gd name="T49" fmla="*/ 5322 h 6556"/>
                <a:gd name="T50" fmla="*/ 5075 w 5454"/>
                <a:gd name="T51" fmla="*/ 439 h 6556"/>
                <a:gd name="T52" fmla="*/ 5041 w 5454"/>
                <a:gd name="T53" fmla="*/ 393 h 6556"/>
                <a:gd name="T54" fmla="*/ 4985 w 5454"/>
                <a:gd name="T55" fmla="*/ 375 h 6556"/>
                <a:gd name="T56" fmla="*/ 1363 w 5454"/>
                <a:gd name="T57" fmla="*/ 0 h 6556"/>
                <a:gd name="T58" fmla="*/ 5061 w 5454"/>
                <a:gd name="T59" fmla="*/ 6 h 6556"/>
                <a:gd name="T60" fmla="*/ 5201 w 5454"/>
                <a:gd name="T61" fmla="*/ 52 h 6556"/>
                <a:gd name="T62" fmla="*/ 5316 w 5454"/>
                <a:gd name="T63" fmla="*/ 138 h 6556"/>
                <a:gd name="T64" fmla="*/ 5402 w 5454"/>
                <a:gd name="T65" fmla="*/ 253 h 6556"/>
                <a:gd name="T66" fmla="*/ 5448 w 5454"/>
                <a:gd name="T67" fmla="*/ 393 h 6556"/>
                <a:gd name="T68" fmla="*/ 5454 w 5454"/>
                <a:gd name="T69" fmla="*/ 5322 h 6556"/>
                <a:gd name="T70" fmla="*/ 5430 w 5454"/>
                <a:gd name="T71" fmla="*/ 5470 h 6556"/>
                <a:gd name="T72" fmla="*/ 5362 w 5454"/>
                <a:gd name="T73" fmla="*/ 5597 h 6556"/>
                <a:gd name="T74" fmla="*/ 5263 w 5454"/>
                <a:gd name="T75" fmla="*/ 5699 h 6556"/>
                <a:gd name="T76" fmla="*/ 5133 w 5454"/>
                <a:gd name="T77" fmla="*/ 5767 h 6556"/>
                <a:gd name="T78" fmla="*/ 4985 w 5454"/>
                <a:gd name="T79" fmla="*/ 5791 h 6556"/>
                <a:gd name="T80" fmla="*/ 4560 w 5454"/>
                <a:gd name="T81" fmla="*/ 6088 h 6556"/>
                <a:gd name="T82" fmla="*/ 4536 w 5454"/>
                <a:gd name="T83" fmla="*/ 6235 h 6556"/>
                <a:gd name="T84" fmla="*/ 4469 w 5454"/>
                <a:gd name="T85" fmla="*/ 6365 h 6556"/>
                <a:gd name="T86" fmla="*/ 4369 w 5454"/>
                <a:gd name="T87" fmla="*/ 6466 h 6556"/>
                <a:gd name="T88" fmla="*/ 4239 w 5454"/>
                <a:gd name="T89" fmla="*/ 6532 h 6556"/>
                <a:gd name="T90" fmla="*/ 4092 w 5454"/>
                <a:gd name="T91" fmla="*/ 6556 h 6556"/>
                <a:gd name="T92" fmla="*/ 393 w 5454"/>
                <a:gd name="T93" fmla="*/ 6550 h 6556"/>
                <a:gd name="T94" fmla="*/ 253 w 5454"/>
                <a:gd name="T95" fmla="*/ 6504 h 6556"/>
                <a:gd name="T96" fmla="*/ 138 w 5454"/>
                <a:gd name="T97" fmla="*/ 6419 h 6556"/>
                <a:gd name="T98" fmla="*/ 52 w 5454"/>
                <a:gd name="T99" fmla="*/ 6303 h 6556"/>
                <a:gd name="T100" fmla="*/ 6 w 5454"/>
                <a:gd name="T101" fmla="*/ 6163 h 6556"/>
                <a:gd name="T102" fmla="*/ 0 w 5454"/>
                <a:gd name="T103" fmla="*/ 1234 h 6556"/>
                <a:gd name="T104" fmla="*/ 24 w 5454"/>
                <a:gd name="T105" fmla="*/ 1086 h 6556"/>
                <a:gd name="T106" fmla="*/ 90 w 5454"/>
                <a:gd name="T107" fmla="*/ 959 h 6556"/>
                <a:gd name="T108" fmla="*/ 192 w 5454"/>
                <a:gd name="T109" fmla="*/ 857 h 6556"/>
                <a:gd name="T110" fmla="*/ 321 w 5454"/>
                <a:gd name="T111" fmla="*/ 791 h 6556"/>
                <a:gd name="T112" fmla="*/ 469 w 5454"/>
                <a:gd name="T113" fmla="*/ 767 h 6556"/>
                <a:gd name="T114" fmla="*/ 894 w 5454"/>
                <a:gd name="T115" fmla="*/ 468 h 6556"/>
                <a:gd name="T116" fmla="*/ 918 w 5454"/>
                <a:gd name="T117" fmla="*/ 321 h 6556"/>
                <a:gd name="T118" fmla="*/ 983 w 5454"/>
                <a:gd name="T119" fmla="*/ 191 h 6556"/>
                <a:gd name="T120" fmla="*/ 1085 w 5454"/>
                <a:gd name="T121" fmla="*/ 92 h 6556"/>
                <a:gd name="T122" fmla="*/ 1215 w 5454"/>
                <a:gd name="T123" fmla="*/ 24 h 6556"/>
                <a:gd name="T124" fmla="*/ 1363 w 5454"/>
                <a:gd name="T125" fmla="*/ 0 h 6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54" h="6556">
                  <a:moveTo>
                    <a:pt x="469" y="1140"/>
                  </a:moveTo>
                  <a:lnTo>
                    <a:pt x="439" y="1146"/>
                  </a:lnTo>
                  <a:lnTo>
                    <a:pt x="413" y="1158"/>
                  </a:lnTo>
                  <a:lnTo>
                    <a:pt x="393" y="1178"/>
                  </a:lnTo>
                  <a:lnTo>
                    <a:pt x="379" y="1204"/>
                  </a:lnTo>
                  <a:lnTo>
                    <a:pt x="375" y="1234"/>
                  </a:lnTo>
                  <a:lnTo>
                    <a:pt x="375" y="6088"/>
                  </a:lnTo>
                  <a:lnTo>
                    <a:pt x="379" y="6118"/>
                  </a:lnTo>
                  <a:lnTo>
                    <a:pt x="393" y="6143"/>
                  </a:lnTo>
                  <a:lnTo>
                    <a:pt x="413" y="6163"/>
                  </a:lnTo>
                  <a:lnTo>
                    <a:pt x="439" y="6177"/>
                  </a:lnTo>
                  <a:lnTo>
                    <a:pt x="469" y="6181"/>
                  </a:lnTo>
                  <a:lnTo>
                    <a:pt x="4092" y="6181"/>
                  </a:lnTo>
                  <a:lnTo>
                    <a:pt x="4121" y="6177"/>
                  </a:lnTo>
                  <a:lnTo>
                    <a:pt x="4147" y="6163"/>
                  </a:lnTo>
                  <a:lnTo>
                    <a:pt x="4167" y="6143"/>
                  </a:lnTo>
                  <a:lnTo>
                    <a:pt x="4181" y="6118"/>
                  </a:lnTo>
                  <a:lnTo>
                    <a:pt x="4185" y="6088"/>
                  </a:lnTo>
                  <a:lnTo>
                    <a:pt x="4185" y="5791"/>
                  </a:lnTo>
                  <a:lnTo>
                    <a:pt x="1363" y="5791"/>
                  </a:lnTo>
                  <a:lnTo>
                    <a:pt x="1287" y="5785"/>
                  </a:lnTo>
                  <a:lnTo>
                    <a:pt x="1215" y="5767"/>
                  </a:lnTo>
                  <a:lnTo>
                    <a:pt x="1147" y="5737"/>
                  </a:lnTo>
                  <a:lnTo>
                    <a:pt x="1085" y="5699"/>
                  </a:lnTo>
                  <a:lnTo>
                    <a:pt x="1031" y="5653"/>
                  </a:lnTo>
                  <a:lnTo>
                    <a:pt x="983" y="5597"/>
                  </a:lnTo>
                  <a:lnTo>
                    <a:pt x="946" y="5537"/>
                  </a:lnTo>
                  <a:lnTo>
                    <a:pt x="918" y="5470"/>
                  </a:lnTo>
                  <a:lnTo>
                    <a:pt x="900" y="5398"/>
                  </a:lnTo>
                  <a:lnTo>
                    <a:pt x="894" y="5322"/>
                  </a:lnTo>
                  <a:lnTo>
                    <a:pt x="894" y="1140"/>
                  </a:lnTo>
                  <a:lnTo>
                    <a:pt x="469" y="1140"/>
                  </a:lnTo>
                  <a:close/>
                  <a:moveTo>
                    <a:pt x="1363" y="375"/>
                  </a:moveTo>
                  <a:lnTo>
                    <a:pt x="1333" y="379"/>
                  </a:lnTo>
                  <a:lnTo>
                    <a:pt x="1307" y="393"/>
                  </a:lnTo>
                  <a:lnTo>
                    <a:pt x="1287" y="413"/>
                  </a:lnTo>
                  <a:lnTo>
                    <a:pt x="1273" y="439"/>
                  </a:lnTo>
                  <a:lnTo>
                    <a:pt x="1269" y="468"/>
                  </a:lnTo>
                  <a:lnTo>
                    <a:pt x="1269" y="5322"/>
                  </a:lnTo>
                  <a:lnTo>
                    <a:pt x="1273" y="5352"/>
                  </a:lnTo>
                  <a:lnTo>
                    <a:pt x="1287" y="5378"/>
                  </a:lnTo>
                  <a:lnTo>
                    <a:pt x="1307" y="5398"/>
                  </a:lnTo>
                  <a:lnTo>
                    <a:pt x="1333" y="5412"/>
                  </a:lnTo>
                  <a:lnTo>
                    <a:pt x="1363" y="5416"/>
                  </a:lnTo>
                  <a:lnTo>
                    <a:pt x="4985" y="5416"/>
                  </a:lnTo>
                  <a:lnTo>
                    <a:pt x="5015" y="5412"/>
                  </a:lnTo>
                  <a:lnTo>
                    <a:pt x="5041" y="5398"/>
                  </a:lnTo>
                  <a:lnTo>
                    <a:pt x="5061" y="5378"/>
                  </a:lnTo>
                  <a:lnTo>
                    <a:pt x="5075" y="5352"/>
                  </a:lnTo>
                  <a:lnTo>
                    <a:pt x="5079" y="5322"/>
                  </a:lnTo>
                  <a:lnTo>
                    <a:pt x="5079" y="468"/>
                  </a:lnTo>
                  <a:lnTo>
                    <a:pt x="5075" y="439"/>
                  </a:lnTo>
                  <a:lnTo>
                    <a:pt x="5061" y="413"/>
                  </a:lnTo>
                  <a:lnTo>
                    <a:pt x="5041" y="393"/>
                  </a:lnTo>
                  <a:lnTo>
                    <a:pt x="5015" y="379"/>
                  </a:lnTo>
                  <a:lnTo>
                    <a:pt x="4985" y="375"/>
                  </a:lnTo>
                  <a:lnTo>
                    <a:pt x="1363" y="375"/>
                  </a:lnTo>
                  <a:close/>
                  <a:moveTo>
                    <a:pt x="1363" y="0"/>
                  </a:moveTo>
                  <a:lnTo>
                    <a:pt x="4985" y="0"/>
                  </a:lnTo>
                  <a:lnTo>
                    <a:pt x="5061" y="6"/>
                  </a:lnTo>
                  <a:lnTo>
                    <a:pt x="5133" y="24"/>
                  </a:lnTo>
                  <a:lnTo>
                    <a:pt x="5201" y="52"/>
                  </a:lnTo>
                  <a:lnTo>
                    <a:pt x="5263" y="92"/>
                  </a:lnTo>
                  <a:lnTo>
                    <a:pt x="5316" y="138"/>
                  </a:lnTo>
                  <a:lnTo>
                    <a:pt x="5362" y="191"/>
                  </a:lnTo>
                  <a:lnTo>
                    <a:pt x="5402" y="253"/>
                  </a:lnTo>
                  <a:lnTo>
                    <a:pt x="5430" y="321"/>
                  </a:lnTo>
                  <a:lnTo>
                    <a:pt x="5448" y="393"/>
                  </a:lnTo>
                  <a:lnTo>
                    <a:pt x="5454" y="468"/>
                  </a:lnTo>
                  <a:lnTo>
                    <a:pt x="5454" y="5322"/>
                  </a:lnTo>
                  <a:lnTo>
                    <a:pt x="5448" y="5398"/>
                  </a:lnTo>
                  <a:lnTo>
                    <a:pt x="5430" y="5470"/>
                  </a:lnTo>
                  <a:lnTo>
                    <a:pt x="5402" y="5537"/>
                  </a:lnTo>
                  <a:lnTo>
                    <a:pt x="5362" y="5597"/>
                  </a:lnTo>
                  <a:lnTo>
                    <a:pt x="5316" y="5653"/>
                  </a:lnTo>
                  <a:lnTo>
                    <a:pt x="5263" y="5699"/>
                  </a:lnTo>
                  <a:lnTo>
                    <a:pt x="5201" y="5737"/>
                  </a:lnTo>
                  <a:lnTo>
                    <a:pt x="5133" y="5767"/>
                  </a:lnTo>
                  <a:lnTo>
                    <a:pt x="5061" y="5785"/>
                  </a:lnTo>
                  <a:lnTo>
                    <a:pt x="4985" y="5791"/>
                  </a:lnTo>
                  <a:lnTo>
                    <a:pt x="4560" y="5791"/>
                  </a:lnTo>
                  <a:lnTo>
                    <a:pt x="4560" y="6088"/>
                  </a:lnTo>
                  <a:lnTo>
                    <a:pt x="4554" y="6163"/>
                  </a:lnTo>
                  <a:lnTo>
                    <a:pt x="4536" y="6235"/>
                  </a:lnTo>
                  <a:lnTo>
                    <a:pt x="4508" y="6303"/>
                  </a:lnTo>
                  <a:lnTo>
                    <a:pt x="4469" y="6365"/>
                  </a:lnTo>
                  <a:lnTo>
                    <a:pt x="4423" y="6419"/>
                  </a:lnTo>
                  <a:lnTo>
                    <a:pt x="4369" y="6466"/>
                  </a:lnTo>
                  <a:lnTo>
                    <a:pt x="4307" y="6504"/>
                  </a:lnTo>
                  <a:lnTo>
                    <a:pt x="4239" y="6532"/>
                  </a:lnTo>
                  <a:lnTo>
                    <a:pt x="4167" y="6550"/>
                  </a:lnTo>
                  <a:lnTo>
                    <a:pt x="4092" y="6556"/>
                  </a:lnTo>
                  <a:lnTo>
                    <a:pt x="469" y="6556"/>
                  </a:lnTo>
                  <a:lnTo>
                    <a:pt x="393" y="6550"/>
                  </a:lnTo>
                  <a:lnTo>
                    <a:pt x="321" y="6532"/>
                  </a:lnTo>
                  <a:lnTo>
                    <a:pt x="253" y="6504"/>
                  </a:lnTo>
                  <a:lnTo>
                    <a:pt x="192" y="6466"/>
                  </a:lnTo>
                  <a:lnTo>
                    <a:pt x="138" y="6419"/>
                  </a:lnTo>
                  <a:lnTo>
                    <a:pt x="90" y="6365"/>
                  </a:lnTo>
                  <a:lnTo>
                    <a:pt x="52" y="6303"/>
                  </a:lnTo>
                  <a:lnTo>
                    <a:pt x="24" y="6235"/>
                  </a:lnTo>
                  <a:lnTo>
                    <a:pt x="6" y="6163"/>
                  </a:lnTo>
                  <a:lnTo>
                    <a:pt x="0" y="6088"/>
                  </a:lnTo>
                  <a:lnTo>
                    <a:pt x="0" y="1234"/>
                  </a:lnTo>
                  <a:lnTo>
                    <a:pt x="6" y="1158"/>
                  </a:lnTo>
                  <a:lnTo>
                    <a:pt x="24" y="1086"/>
                  </a:lnTo>
                  <a:lnTo>
                    <a:pt x="52" y="1019"/>
                  </a:lnTo>
                  <a:lnTo>
                    <a:pt x="90" y="959"/>
                  </a:lnTo>
                  <a:lnTo>
                    <a:pt x="138" y="903"/>
                  </a:lnTo>
                  <a:lnTo>
                    <a:pt x="192" y="857"/>
                  </a:lnTo>
                  <a:lnTo>
                    <a:pt x="253" y="819"/>
                  </a:lnTo>
                  <a:lnTo>
                    <a:pt x="321" y="791"/>
                  </a:lnTo>
                  <a:lnTo>
                    <a:pt x="393" y="773"/>
                  </a:lnTo>
                  <a:lnTo>
                    <a:pt x="469" y="767"/>
                  </a:lnTo>
                  <a:lnTo>
                    <a:pt x="894" y="767"/>
                  </a:lnTo>
                  <a:lnTo>
                    <a:pt x="894" y="468"/>
                  </a:lnTo>
                  <a:lnTo>
                    <a:pt x="900" y="393"/>
                  </a:lnTo>
                  <a:lnTo>
                    <a:pt x="918" y="321"/>
                  </a:lnTo>
                  <a:lnTo>
                    <a:pt x="946" y="253"/>
                  </a:lnTo>
                  <a:lnTo>
                    <a:pt x="983" y="191"/>
                  </a:lnTo>
                  <a:lnTo>
                    <a:pt x="1031" y="138"/>
                  </a:lnTo>
                  <a:lnTo>
                    <a:pt x="1085" y="92"/>
                  </a:lnTo>
                  <a:lnTo>
                    <a:pt x="1147" y="52"/>
                  </a:lnTo>
                  <a:lnTo>
                    <a:pt x="1215" y="24"/>
                  </a:lnTo>
                  <a:lnTo>
                    <a:pt x="1287" y="6"/>
                  </a:lnTo>
                  <a:lnTo>
                    <a:pt x="1363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200"/>
            </a:p>
          </p:txBody>
        </p:sp>
        <p:sp>
          <p:nvSpPr>
            <p:cNvPr id="9" name="Freeform 56">
              <a:extLst>
                <a:ext uri="{FF2B5EF4-FFF2-40B4-BE49-F238E27FC236}">
                  <a16:creationId xmlns:a16="http://schemas.microsoft.com/office/drawing/2014/main" xmlns="" id="{1D41F4DC-4D69-43BA-9E79-E3BCD03CE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302" y="3106741"/>
              <a:ext cx="2476503" cy="296846"/>
            </a:xfrm>
            <a:custGeom>
              <a:avLst/>
              <a:gdLst>
                <a:gd name="T0" fmla="*/ 187 w 3120"/>
                <a:gd name="T1" fmla="*/ 0 h 375"/>
                <a:gd name="T2" fmla="*/ 2932 w 3120"/>
                <a:gd name="T3" fmla="*/ 0 h 375"/>
                <a:gd name="T4" fmla="*/ 2974 w 3120"/>
                <a:gd name="T5" fmla="*/ 4 h 375"/>
                <a:gd name="T6" fmla="*/ 3014 w 3120"/>
                <a:gd name="T7" fmla="*/ 18 h 375"/>
                <a:gd name="T8" fmla="*/ 3050 w 3120"/>
                <a:gd name="T9" fmla="*/ 42 h 375"/>
                <a:gd name="T10" fmla="*/ 3078 w 3120"/>
                <a:gd name="T11" fmla="*/ 70 h 375"/>
                <a:gd name="T12" fmla="*/ 3100 w 3120"/>
                <a:gd name="T13" fmla="*/ 104 h 375"/>
                <a:gd name="T14" fmla="*/ 3114 w 3120"/>
                <a:gd name="T15" fmla="*/ 144 h 375"/>
                <a:gd name="T16" fmla="*/ 3120 w 3120"/>
                <a:gd name="T17" fmla="*/ 187 h 375"/>
                <a:gd name="T18" fmla="*/ 3114 w 3120"/>
                <a:gd name="T19" fmla="*/ 229 h 375"/>
                <a:gd name="T20" fmla="*/ 3100 w 3120"/>
                <a:gd name="T21" fmla="*/ 269 h 375"/>
                <a:gd name="T22" fmla="*/ 3078 w 3120"/>
                <a:gd name="T23" fmla="*/ 303 h 375"/>
                <a:gd name="T24" fmla="*/ 3050 w 3120"/>
                <a:gd name="T25" fmla="*/ 333 h 375"/>
                <a:gd name="T26" fmla="*/ 3014 w 3120"/>
                <a:gd name="T27" fmla="*/ 355 h 375"/>
                <a:gd name="T28" fmla="*/ 2974 w 3120"/>
                <a:gd name="T29" fmla="*/ 369 h 375"/>
                <a:gd name="T30" fmla="*/ 2932 w 3120"/>
                <a:gd name="T31" fmla="*/ 375 h 375"/>
                <a:gd name="T32" fmla="*/ 187 w 3120"/>
                <a:gd name="T33" fmla="*/ 375 h 375"/>
                <a:gd name="T34" fmla="*/ 143 w 3120"/>
                <a:gd name="T35" fmla="*/ 369 h 375"/>
                <a:gd name="T36" fmla="*/ 106 w 3120"/>
                <a:gd name="T37" fmla="*/ 355 h 375"/>
                <a:gd name="T38" fmla="*/ 70 w 3120"/>
                <a:gd name="T39" fmla="*/ 333 h 375"/>
                <a:gd name="T40" fmla="*/ 42 w 3120"/>
                <a:gd name="T41" fmla="*/ 303 h 375"/>
                <a:gd name="T42" fmla="*/ 20 w 3120"/>
                <a:gd name="T43" fmla="*/ 269 h 375"/>
                <a:gd name="T44" fmla="*/ 6 w 3120"/>
                <a:gd name="T45" fmla="*/ 229 h 375"/>
                <a:gd name="T46" fmla="*/ 0 w 3120"/>
                <a:gd name="T47" fmla="*/ 187 h 375"/>
                <a:gd name="T48" fmla="*/ 6 w 3120"/>
                <a:gd name="T49" fmla="*/ 144 h 375"/>
                <a:gd name="T50" fmla="*/ 20 w 3120"/>
                <a:gd name="T51" fmla="*/ 104 h 375"/>
                <a:gd name="T52" fmla="*/ 42 w 3120"/>
                <a:gd name="T53" fmla="*/ 70 h 375"/>
                <a:gd name="T54" fmla="*/ 70 w 3120"/>
                <a:gd name="T55" fmla="*/ 42 h 375"/>
                <a:gd name="T56" fmla="*/ 106 w 3120"/>
                <a:gd name="T57" fmla="*/ 18 h 375"/>
                <a:gd name="T58" fmla="*/ 143 w 3120"/>
                <a:gd name="T59" fmla="*/ 4 h 375"/>
                <a:gd name="T60" fmla="*/ 187 w 3120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0" h="375">
                  <a:moveTo>
                    <a:pt x="187" y="0"/>
                  </a:moveTo>
                  <a:lnTo>
                    <a:pt x="2932" y="0"/>
                  </a:lnTo>
                  <a:lnTo>
                    <a:pt x="2974" y="4"/>
                  </a:lnTo>
                  <a:lnTo>
                    <a:pt x="3014" y="18"/>
                  </a:lnTo>
                  <a:lnTo>
                    <a:pt x="3050" y="42"/>
                  </a:lnTo>
                  <a:lnTo>
                    <a:pt x="3078" y="70"/>
                  </a:lnTo>
                  <a:lnTo>
                    <a:pt x="3100" y="104"/>
                  </a:lnTo>
                  <a:lnTo>
                    <a:pt x="3114" y="144"/>
                  </a:lnTo>
                  <a:lnTo>
                    <a:pt x="3120" y="187"/>
                  </a:lnTo>
                  <a:lnTo>
                    <a:pt x="3114" y="229"/>
                  </a:lnTo>
                  <a:lnTo>
                    <a:pt x="3100" y="269"/>
                  </a:lnTo>
                  <a:lnTo>
                    <a:pt x="3078" y="303"/>
                  </a:lnTo>
                  <a:lnTo>
                    <a:pt x="3050" y="333"/>
                  </a:lnTo>
                  <a:lnTo>
                    <a:pt x="3014" y="355"/>
                  </a:lnTo>
                  <a:lnTo>
                    <a:pt x="2974" y="369"/>
                  </a:lnTo>
                  <a:lnTo>
                    <a:pt x="2932" y="375"/>
                  </a:lnTo>
                  <a:lnTo>
                    <a:pt x="187" y="375"/>
                  </a:lnTo>
                  <a:lnTo>
                    <a:pt x="143" y="369"/>
                  </a:lnTo>
                  <a:lnTo>
                    <a:pt x="106" y="355"/>
                  </a:lnTo>
                  <a:lnTo>
                    <a:pt x="70" y="333"/>
                  </a:lnTo>
                  <a:lnTo>
                    <a:pt x="42" y="303"/>
                  </a:lnTo>
                  <a:lnTo>
                    <a:pt x="20" y="269"/>
                  </a:lnTo>
                  <a:lnTo>
                    <a:pt x="6" y="229"/>
                  </a:lnTo>
                  <a:lnTo>
                    <a:pt x="0" y="187"/>
                  </a:lnTo>
                  <a:lnTo>
                    <a:pt x="6" y="144"/>
                  </a:lnTo>
                  <a:lnTo>
                    <a:pt x="20" y="104"/>
                  </a:lnTo>
                  <a:lnTo>
                    <a:pt x="42" y="70"/>
                  </a:lnTo>
                  <a:lnTo>
                    <a:pt x="70" y="42"/>
                  </a:lnTo>
                  <a:lnTo>
                    <a:pt x="106" y="18"/>
                  </a:lnTo>
                  <a:lnTo>
                    <a:pt x="143" y="4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200"/>
            </a:p>
          </p:txBody>
        </p:sp>
        <p:sp>
          <p:nvSpPr>
            <p:cNvPr id="10" name="Freeform 57">
              <a:extLst>
                <a:ext uri="{FF2B5EF4-FFF2-40B4-BE49-F238E27FC236}">
                  <a16:creationId xmlns:a16="http://schemas.microsoft.com/office/drawing/2014/main" xmlns="" id="{7EADFDB0-CBF7-4DC9-8C14-449F7F918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302" y="3813172"/>
              <a:ext cx="2476503" cy="296846"/>
            </a:xfrm>
            <a:custGeom>
              <a:avLst/>
              <a:gdLst>
                <a:gd name="T0" fmla="*/ 187 w 3120"/>
                <a:gd name="T1" fmla="*/ 0 h 375"/>
                <a:gd name="T2" fmla="*/ 2932 w 3120"/>
                <a:gd name="T3" fmla="*/ 0 h 375"/>
                <a:gd name="T4" fmla="*/ 2974 w 3120"/>
                <a:gd name="T5" fmla="*/ 6 h 375"/>
                <a:gd name="T6" fmla="*/ 3014 w 3120"/>
                <a:gd name="T7" fmla="*/ 20 h 375"/>
                <a:gd name="T8" fmla="*/ 3050 w 3120"/>
                <a:gd name="T9" fmla="*/ 42 h 375"/>
                <a:gd name="T10" fmla="*/ 3078 w 3120"/>
                <a:gd name="T11" fmla="*/ 72 h 375"/>
                <a:gd name="T12" fmla="*/ 3100 w 3120"/>
                <a:gd name="T13" fmla="*/ 106 h 375"/>
                <a:gd name="T14" fmla="*/ 3114 w 3120"/>
                <a:gd name="T15" fmla="*/ 146 h 375"/>
                <a:gd name="T16" fmla="*/ 3120 w 3120"/>
                <a:gd name="T17" fmla="*/ 187 h 375"/>
                <a:gd name="T18" fmla="*/ 3114 w 3120"/>
                <a:gd name="T19" fmla="*/ 231 h 375"/>
                <a:gd name="T20" fmla="*/ 3100 w 3120"/>
                <a:gd name="T21" fmla="*/ 271 h 375"/>
                <a:gd name="T22" fmla="*/ 3078 w 3120"/>
                <a:gd name="T23" fmla="*/ 305 h 375"/>
                <a:gd name="T24" fmla="*/ 3050 w 3120"/>
                <a:gd name="T25" fmla="*/ 333 h 375"/>
                <a:gd name="T26" fmla="*/ 3014 w 3120"/>
                <a:gd name="T27" fmla="*/ 357 h 375"/>
                <a:gd name="T28" fmla="*/ 2974 w 3120"/>
                <a:gd name="T29" fmla="*/ 371 h 375"/>
                <a:gd name="T30" fmla="*/ 2932 w 3120"/>
                <a:gd name="T31" fmla="*/ 375 h 375"/>
                <a:gd name="T32" fmla="*/ 187 w 3120"/>
                <a:gd name="T33" fmla="*/ 375 h 375"/>
                <a:gd name="T34" fmla="*/ 143 w 3120"/>
                <a:gd name="T35" fmla="*/ 371 h 375"/>
                <a:gd name="T36" fmla="*/ 106 w 3120"/>
                <a:gd name="T37" fmla="*/ 357 h 375"/>
                <a:gd name="T38" fmla="*/ 70 w 3120"/>
                <a:gd name="T39" fmla="*/ 335 h 375"/>
                <a:gd name="T40" fmla="*/ 42 w 3120"/>
                <a:gd name="T41" fmla="*/ 305 h 375"/>
                <a:gd name="T42" fmla="*/ 20 w 3120"/>
                <a:gd name="T43" fmla="*/ 271 h 375"/>
                <a:gd name="T44" fmla="*/ 6 w 3120"/>
                <a:gd name="T45" fmla="*/ 231 h 375"/>
                <a:gd name="T46" fmla="*/ 0 w 3120"/>
                <a:gd name="T47" fmla="*/ 187 h 375"/>
                <a:gd name="T48" fmla="*/ 6 w 3120"/>
                <a:gd name="T49" fmla="*/ 146 h 375"/>
                <a:gd name="T50" fmla="*/ 20 w 3120"/>
                <a:gd name="T51" fmla="*/ 106 h 375"/>
                <a:gd name="T52" fmla="*/ 42 w 3120"/>
                <a:gd name="T53" fmla="*/ 72 h 375"/>
                <a:gd name="T54" fmla="*/ 70 w 3120"/>
                <a:gd name="T55" fmla="*/ 42 h 375"/>
                <a:gd name="T56" fmla="*/ 106 w 3120"/>
                <a:gd name="T57" fmla="*/ 20 h 375"/>
                <a:gd name="T58" fmla="*/ 143 w 3120"/>
                <a:gd name="T59" fmla="*/ 6 h 375"/>
                <a:gd name="T60" fmla="*/ 187 w 3120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0" h="375">
                  <a:moveTo>
                    <a:pt x="187" y="0"/>
                  </a:moveTo>
                  <a:lnTo>
                    <a:pt x="2932" y="0"/>
                  </a:lnTo>
                  <a:lnTo>
                    <a:pt x="2974" y="6"/>
                  </a:lnTo>
                  <a:lnTo>
                    <a:pt x="3014" y="20"/>
                  </a:lnTo>
                  <a:lnTo>
                    <a:pt x="3050" y="42"/>
                  </a:lnTo>
                  <a:lnTo>
                    <a:pt x="3078" y="72"/>
                  </a:lnTo>
                  <a:lnTo>
                    <a:pt x="3100" y="106"/>
                  </a:lnTo>
                  <a:lnTo>
                    <a:pt x="3114" y="146"/>
                  </a:lnTo>
                  <a:lnTo>
                    <a:pt x="3120" y="187"/>
                  </a:lnTo>
                  <a:lnTo>
                    <a:pt x="3114" y="231"/>
                  </a:lnTo>
                  <a:lnTo>
                    <a:pt x="3100" y="271"/>
                  </a:lnTo>
                  <a:lnTo>
                    <a:pt x="3078" y="305"/>
                  </a:lnTo>
                  <a:lnTo>
                    <a:pt x="3050" y="333"/>
                  </a:lnTo>
                  <a:lnTo>
                    <a:pt x="3014" y="357"/>
                  </a:lnTo>
                  <a:lnTo>
                    <a:pt x="2974" y="371"/>
                  </a:lnTo>
                  <a:lnTo>
                    <a:pt x="2932" y="375"/>
                  </a:lnTo>
                  <a:lnTo>
                    <a:pt x="187" y="375"/>
                  </a:lnTo>
                  <a:lnTo>
                    <a:pt x="143" y="371"/>
                  </a:lnTo>
                  <a:lnTo>
                    <a:pt x="106" y="357"/>
                  </a:lnTo>
                  <a:lnTo>
                    <a:pt x="70" y="335"/>
                  </a:lnTo>
                  <a:lnTo>
                    <a:pt x="42" y="305"/>
                  </a:lnTo>
                  <a:lnTo>
                    <a:pt x="20" y="271"/>
                  </a:lnTo>
                  <a:lnTo>
                    <a:pt x="6" y="231"/>
                  </a:lnTo>
                  <a:lnTo>
                    <a:pt x="0" y="187"/>
                  </a:lnTo>
                  <a:lnTo>
                    <a:pt x="6" y="146"/>
                  </a:lnTo>
                  <a:lnTo>
                    <a:pt x="20" y="106"/>
                  </a:lnTo>
                  <a:lnTo>
                    <a:pt x="42" y="72"/>
                  </a:lnTo>
                  <a:lnTo>
                    <a:pt x="70" y="42"/>
                  </a:lnTo>
                  <a:lnTo>
                    <a:pt x="106" y="20"/>
                  </a:lnTo>
                  <a:lnTo>
                    <a:pt x="143" y="6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200"/>
            </a:p>
          </p:txBody>
        </p:sp>
        <p:sp>
          <p:nvSpPr>
            <p:cNvPr id="11" name="Freeform 58">
              <a:extLst>
                <a:ext uri="{FF2B5EF4-FFF2-40B4-BE49-F238E27FC236}">
                  <a16:creationId xmlns:a16="http://schemas.microsoft.com/office/drawing/2014/main" xmlns="" id="{A1139B8A-062E-4A3E-B866-C97B5D087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302" y="4519603"/>
              <a:ext cx="2476503" cy="296846"/>
            </a:xfrm>
            <a:custGeom>
              <a:avLst/>
              <a:gdLst>
                <a:gd name="T0" fmla="*/ 187 w 3120"/>
                <a:gd name="T1" fmla="*/ 0 h 375"/>
                <a:gd name="T2" fmla="*/ 2932 w 3120"/>
                <a:gd name="T3" fmla="*/ 0 h 375"/>
                <a:gd name="T4" fmla="*/ 2974 w 3120"/>
                <a:gd name="T5" fmla="*/ 4 h 375"/>
                <a:gd name="T6" fmla="*/ 3014 w 3120"/>
                <a:gd name="T7" fmla="*/ 20 h 375"/>
                <a:gd name="T8" fmla="*/ 3050 w 3120"/>
                <a:gd name="T9" fmla="*/ 42 h 375"/>
                <a:gd name="T10" fmla="*/ 3078 w 3120"/>
                <a:gd name="T11" fmla="*/ 70 h 375"/>
                <a:gd name="T12" fmla="*/ 3100 w 3120"/>
                <a:gd name="T13" fmla="*/ 106 h 375"/>
                <a:gd name="T14" fmla="*/ 3114 w 3120"/>
                <a:gd name="T15" fmla="*/ 144 h 375"/>
                <a:gd name="T16" fmla="*/ 3120 w 3120"/>
                <a:gd name="T17" fmla="*/ 188 h 375"/>
                <a:gd name="T18" fmla="*/ 3114 w 3120"/>
                <a:gd name="T19" fmla="*/ 229 h 375"/>
                <a:gd name="T20" fmla="*/ 3100 w 3120"/>
                <a:gd name="T21" fmla="*/ 269 h 375"/>
                <a:gd name="T22" fmla="*/ 3078 w 3120"/>
                <a:gd name="T23" fmla="*/ 305 h 375"/>
                <a:gd name="T24" fmla="*/ 3050 w 3120"/>
                <a:gd name="T25" fmla="*/ 333 h 375"/>
                <a:gd name="T26" fmla="*/ 3014 w 3120"/>
                <a:gd name="T27" fmla="*/ 355 h 375"/>
                <a:gd name="T28" fmla="*/ 2974 w 3120"/>
                <a:gd name="T29" fmla="*/ 369 h 375"/>
                <a:gd name="T30" fmla="*/ 2932 w 3120"/>
                <a:gd name="T31" fmla="*/ 375 h 375"/>
                <a:gd name="T32" fmla="*/ 187 w 3120"/>
                <a:gd name="T33" fmla="*/ 375 h 375"/>
                <a:gd name="T34" fmla="*/ 143 w 3120"/>
                <a:gd name="T35" fmla="*/ 369 h 375"/>
                <a:gd name="T36" fmla="*/ 106 w 3120"/>
                <a:gd name="T37" fmla="*/ 355 h 375"/>
                <a:gd name="T38" fmla="*/ 70 w 3120"/>
                <a:gd name="T39" fmla="*/ 333 h 375"/>
                <a:gd name="T40" fmla="*/ 42 w 3120"/>
                <a:gd name="T41" fmla="*/ 305 h 375"/>
                <a:gd name="T42" fmla="*/ 20 w 3120"/>
                <a:gd name="T43" fmla="*/ 269 h 375"/>
                <a:gd name="T44" fmla="*/ 6 w 3120"/>
                <a:gd name="T45" fmla="*/ 229 h 375"/>
                <a:gd name="T46" fmla="*/ 0 w 3120"/>
                <a:gd name="T47" fmla="*/ 188 h 375"/>
                <a:gd name="T48" fmla="*/ 6 w 3120"/>
                <a:gd name="T49" fmla="*/ 144 h 375"/>
                <a:gd name="T50" fmla="*/ 20 w 3120"/>
                <a:gd name="T51" fmla="*/ 106 h 375"/>
                <a:gd name="T52" fmla="*/ 42 w 3120"/>
                <a:gd name="T53" fmla="*/ 70 h 375"/>
                <a:gd name="T54" fmla="*/ 70 w 3120"/>
                <a:gd name="T55" fmla="*/ 42 h 375"/>
                <a:gd name="T56" fmla="*/ 106 w 3120"/>
                <a:gd name="T57" fmla="*/ 20 h 375"/>
                <a:gd name="T58" fmla="*/ 143 w 3120"/>
                <a:gd name="T59" fmla="*/ 4 h 375"/>
                <a:gd name="T60" fmla="*/ 187 w 3120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0" h="375">
                  <a:moveTo>
                    <a:pt x="187" y="0"/>
                  </a:moveTo>
                  <a:lnTo>
                    <a:pt x="2932" y="0"/>
                  </a:lnTo>
                  <a:lnTo>
                    <a:pt x="2974" y="4"/>
                  </a:lnTo>
                  <a:lnTo>
                    <a:pt x="3014" y="20"/>
                  </a:lnTo>
                  <a:lnTo>
                    <a:pt x="3050" y="42"/>
                  </a:lnTo>
                  <a:lnTo>
                    <a:pt x="3078" y="70"/>
                  </a:lnTo>
                  <a:lnTo>
                    <a:pt x="3100" y="106"/>
                  </a:lnTo>
                  <a:lnTo>
                    <a:pt x="3114" y="144"/>
                  </a:lnTo>
                  <a:lnTo>
                    <a:pt x="3120" y="188"/>
                  </a:lnTo>
                  <a:lnTo>
                    <a:pt x="3114" y="229"/>
                  </a:lnTo>
                  <a:lnTo>
                    <a:pt x="3100" y="269"/>
                  </a:lnTo>
                  <a:lnTo>
                    <a:pt x="3078" y="305"/>
                  </a:lnTo>
                  <a:lnTo>
                    <a:pt x="3050" y="333"/>
                  </a:lnTo>
                  <a:lnTo>
                    <a:pt x="3014" y="355"/>
                  </a:lnTo>
                  <a:lnTo>
                    <a:pt x="2974" y="369"/>
                  </a:lnTo>
                  <a:lnTo>
                    <a:pt x="2932" y="375"/>
                  </a:lnTo>
                  <a:lnTo>
                    <a:pt x="187" y="375"/>
                  </a:lnTo>
                  <a:lnTo>
                    <a:pt x="143" y="369"/>
                  </a:lnTo>
                  <a:lnTo>
                    <a:pt x="106" y="355"/>
                  </a:lnTo>
                  <a:lnTo>
                    <a:pt x="70" y="333"/>
                  </a:lnTo>
                  <a:lnTo>
                    <a:pt x="42" y="305"/>
                  </a:lnTo>
                  <a:lnTo>
                    <a:pt x="20" y="269"/>
                  </a:lnTo>
                  <a:lnTo>
                    <a:pt x="6" y="229"/>
                  </a:lnTo>
                  <a:lnTo>
                    <a:pt x="0" y="188"/>
                  </a:lnTo>
                  <a:lnTo>
                    <a:pt x="6" y="144"/>
                  </a:lnTo>
                  <a:lnTo>
                    <a:pt x="20" y="106"/>
                  </a:lnTo>
                  <a:lnTo>
                    <a:pt x="42" y="70"/>
                  </a:lnTo>
                  <a:lnTo>
                    <a:pt x="70" y="42"/>
                  </a:lnTo>
                  <a:lnTo>
                    <a:pt x="106" y="20"/>
                  </a:lnTo>
                  <a:lnTo>
                    <a:pt x="143" y="4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200"/>
            </a:p>
          </p:txBody>
        </p:sp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xmlns="" id="{30C05C6A-A580-4E78-9BB4-8BB61E282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302" y="5227629"/>
              <a:ext cx="2476503" cy="295285"/>
            </a:xfrm>
            <a:custGeom>
              <a:avLst/>
              <a:gdLst>
                <a:gd name="T0" fmla="*/ 187 w 3120"/>
                <a:gd name="T1" fmla="*/ 0 h 373"/>
                <a:gd name="T2" fmla="*/ 2932 w 3120"/>
                <a:gd name="T3" fmla="*/ 0 h 373"/>
                <a:gd name="T4" fmla="*/ 2974 w 3120"/>
                <a:gd name="T5" fmla="*/ 4 h 373"/>
                <a:gd name="T6" fmla="*/ 3014 w 3120"/>
                <a:gd name="T7" fmla="*/ 18 h 373"/>
                <a:gd name="T8" fmla="*/ 3050 w 3120"/>
                <a:gd name="T9" fmla="*/ 40 h 373"/>
                <a:gd name="T10" fmla="*/ 3078 w 3120"/>
                <a:gd name="T11" fmla="*/ 70 h 373"/>
                <a:gd name="T12" fmla="*/ 3100 w 3120"/>
                <a:gd name="T13" fmla="*/ 104 h 373"/>
                <a:gd name="T14" fmla="*/ 3114 w 3120"/>
                <a:gd name="T15" fmla="*/ 144 h 373"/>
                <a:gd name="T16" fmla="*/ 3120 w 3120"/>
                <a:gd name="T17" fmla="*/ 186 h 373"/>
                <a:gd name="T18" fmla="*/ 3114 w 3120"/>
                <a:gd name="T19" fmla="*/ 229 h 373"/>
                <a:gd name="T20" fmla="*/ 3100 w 3120"/>
                <a:gd name="T21" fmla="*/ 269 h 373"/>
                <a:gd name="T22" fmla="*/ 3078 w 3120"/>
                <a:gd name="T23" fmla="*/ 303 h 373"/>
                <a:gd name="T24" fmla="*/ 3050 w 3120"/>
                <a:gd name="T25" fmla="*/ 333 h 373"/>
                <a:gd name="T26" fmla="*/ 3014 w 3120"/>
                <a:gd name="T27" fmla="*/ 355 h 373"/>
                <a:gd name="T28" fmla="*/ 2974 w 3120"/>
                <a:gd name="T29" fmla="*/ 369 h 373"/>
                <a:gd name="T30" fmla="*/ 2932 w 3120"/>
                <a:gd name="T31" fmla="*/ 373 h 373"/>
                <a:gd name="T32" fmla="*/ 187 w 3120"/>
                <a:gd name="T33" fmla="*/ 373 h 373"/>
                <a:gd name="T34" fmla="*/ 143 w 3120"/>
                <a:gd name="T35" fmla="*/ 369 h 373"/>
                <a:gd name="T36" fmla="*/ 106 w 3120"/>
                <a:gd name="T37" fmla="*/ 355 h 373"/>
                <a:gd name="T38" fmla="*/ 70 w 3120"/>
                <a:gd name="T39" fmla="*/ 333 h 373"/>
                <a:gd name="T40" fmla="*/ 42 w 3120"/>
                <a:gd name="T41" fmla="*/ 303 h 373"/>
                <a:gd name="T42" fmla="*/ 20 w 3120"/>
                <a:gd name="T43" fmla="*/ 269 h 373"/>
                <a:gd name="T44" fmla="*/ 6 w 3120"/>
                <a:gd name="T45" fmla="*/ 229 h 373"/>
                <a:gd name="T46" fmla="*/ 0 w 3120"/>
                <a:gd name="T47" fmla="*/ 186 h 373"/>
                <a:gd name="T48" fmla="*/ 6 w 3120"/>
                <a:gd name="T49" fmla="*/ 144 h 373"/>
                <a:gd name="T50" fmla="*/ 20 w 3120"/>
                <a:gd name="T51" fmla="*/ 104 h 373"/>
                <a:gd name="T52" fmla="*/ 42 w 3120"/>
                <a:gd name="T53" fmla="*/ 70 h 373"/>
                <a:gd name="T54" fmla="*/ 70 w 3120"/>
                <a:gd name="T55" fmla="*/ 40 h 373"/>
                <a:gd name="T56" fmla="*/ 106 w 3120"/>
                <a:gd name="T57" fmla="*/ 18 h 373"/>
                <a:gd name="T58" fmla="*/ 143 w 3120"/>
                <a:gd name="T59" fmla="*/ 4 h 373"/>
                <a:gd name="T60" fmla="*/ 187 w 3120"/>
                <a:gd name="T61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0" h="373">
                  <a:moveTo>
                    <a:pt x="187" y="0"/>
                  </a:moveTo>
                  <a:lnTo>
                    <a:pt x="2932" y="0"/>
                  </a:lnTo>
                  <a:lnTo>
                    <a:pt x="2974" y="4"/>
                  </a:lnTo>
                  <a:lnTo>
                    <a:pt x="3014" y="18"/>
                  </a:lnTo>
                  <a:lnTo>
                    <a:pt x="3050" y="40"/>
                  </a:lnTo>
                  <a:lnTo>
                    <a:pt x="3078" y="70"/>
                  </a:lnTo>
                  <a:lnTo>
                    <a:pt x="3100" y="104"/>
                  </a:lnTo>
                  <a:lnTo>
                    <a:pt x="3114" y="144"/>
                  </a:lnTo>
                  <a:lnTo>
                    <a:pt x="3120" y="186"/>
                  </a:lnTo>
                  <a:lnTo>
                    <a:pt x="3114" y="229"/>
                  </a:lnTo>
                  <a:lnTo>
                    <a:pt x="3100" y="269"/>
                  </a:lnTo>
                  <a:lnTo>
                    <a:pt x="3078" y="303"/>
                  </a:lnTo>
                  <a:lnTo>
                    <a:pt x="3050" y="333"/>
                  </a:lnTo>
                  <a:lnTo>
                    <a:pt x="3014" y="355"/>
                  </a:lnTo>
                  <a:lnTo>
                    <a:pt x="2974" y="369"/>
                  </a:lnTo>
                  <a:lnTo>
                    <a:pt x="2932" y="373"/>
                  </a:lnTo>
                  <a:lnTo>
                    <a:pt x="187" y="373"/>
                  </a:lnTo>
                  <a:lnTo>
                    <a:pt x="143" y="369"/>
                  </a:lnTo>
                  <a:lnTo>
                    <a:pt x="106" y="355"/>
                  </a:lnTo>
                  <a:lnTo>
                    <a:pt x="70" y="333"/>
                  </a:lnTo>
                  <a:lnTo>
                    <a:pt x="42" y="303"/>
                  </a:lnTo>
                  <a:lnTo>
                    <a:pt x="20" y="269"/>
                  </a:lnTo>
                  <a:lnTo>
                    <a:pt x="6" y="229"/>
                  </a:lnTo>
                  <a:lnTo>
                    <a:pt x="0" y="186"/>
                  </a:lnTo>
                  <a:lnTo>
                    <a:pt x="6" y="144"/>
                  </a:lnTo>
                  <a:lnTo>
                    <a:pt x="20" y="104"/>
                  </a:lnTo>
                  <a:lnTo>
                    <a:pt x="42" y="70"/>
                  </a:lnTo>
                  <a:lnTo>
                    <a:pt x="70" y="40"/>
                  </a:lnTo>
                  <a:lnTo>
                    <a:pt x="106" y="18"/>
                  </a:lnTo>
                  <a:lnTo>
                    <a:pt x="143" y="4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317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200"/>
            </a:p>
          </p:txBody>
        </p:sp>
      </p:grpSp>
      <p:sp>
        <p:nvSpPr>
          <p:cNvPr id="14" name="TextBox 76">
            <a:extLst>
              <a:ext uri="{FF2B5EF4-FFF2-40B4-BE49-F238E27FC236}">
                <a16:creationId xmlns:a16="http://schemas.microsoft.com/office/drawing/2014/main" xmlns="" id="{F4D2AF42-6945-4A8B-A0DC-2071BAE48E15}"/>
              </a:ext>
            </a:extLst>
          </p:cNvPr>
          <p:cNvSpPr txBox="1"/>
          <p:nvPr/>
        </p:nvSpPr>
        <p:spPr>
          <a:xfrm>
            <a:off x="1313551" y="880743"/>
            <a:ext cx="404221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Estructura de NOMBRES DE ARCHIVOS  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15" name="Straight Connector 82">
            <a:extLst>
              <a:ext uri="{FF2B5EF4-FFF2-40B4-BE49-F238E27FC236}">
                <a16:creationId xmlns:a16="http://schemas.microsoft.com/office/drawing/2014/main" xmlns="" id="{0CDE3FCC-0D43-492B-8E98-AB4BB646DAF8}"/>
              </a:ext>
            </a:extLst>
          </p:cNvPr>
          <p:cNvCxnSpPr>
            <a:cxnSpLocks/>
          </p:cNvCxnSpPr>
          <p:nvPr/>
        </p:nvCxnSpPr>
        <p:spPr>
          <a:xfrm>
            <a:off x="1313552" y="1176051"/>
            <a:ext cx="379095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2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329468" y="189497"/>
            <a:ext cx="706013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</a:t>
            </a:r>
            <a:r>
              <a:rPr lang="es-PE" dirty="0">
                <a:solidFill>
                  <a:srgbClr val="C00000"/>
                </a:solidFill>
              </a:rPr>
              <a:t>Aplicación de la Gestión de Cambios  - Datamart EPOF  Fase I</a:t>
            </a:r>
          </a:p>
        </p:txBody>
      </p:sp>
      <p:sp>
        <p:nvSpPr>
          <p:cNvPr id="9" name="Rectángulo 8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3" name="AutoShape 4" descr="Resultado de imagen para signo de exclamacion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aphicFrame>
        <p:nvGraphicFramePr>
          <p:cNvPr id="25" name="Tabla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863439"/>
              </p:ext>
            </p:extLst>
          </p:nvPr>
        </p:nvGraphicFramePr>
        <p:xfrm>
          <a:off x="674455" y="2007085"/>
          <a:ext cx="4356100" cy="1941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323568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FACT1801-tarifa-Multifamiliares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B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MODALIDAD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05 fact.agua modalidad 201801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13-20_FACT1801-modalidad-Agua_Subsidiados 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FACT1801-modalidad-Multifamiliares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26" name="Rectángulo 25"/>
          <p:cNvSpPr/>
          <p:nvPr/>
        </p:nvSpPr>
        <p:spPr>
          <a:xfrm>
            <a:off x="5318995" y="2338366"/>
            <a:ext cx="493294" cy="240631"/>
          </a:xfrm>
          <a:prstGeom prst="rect">
            <a:avLst/>
          </a:prstGeom>
          <a:solidFill>
            <a:srgbClr val="FF0000"/>
          </a:solidFill>
          <a:ln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/>
          <p:cNvSpPr/>
          <p:nvPr/>
        </p:nvSpPr>
        <p:spPr>
          <a:xfrm>
            <a:off x="5318995" y="2999439"/>
            <a:ext cx="493294" cy="240631"/>
          </a:xfrm>
          <a:prstGeom prst="rect">
            <a:avLst/>
          </a:prstGeom>
          <a:solidFill>
            <a:srgbClr val="FF0000"/>
          </a:solidFill>
          <a:ln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8" name="Rectángulo 27"/>
          <p:cNvSpPr/>
          <p:nvPr/>
        </p:nvSpPr>
        <p:spPr>
          <a:xfrm>
            <a:off x="5318995" y="3359277"/>
            <a:ext cx="493294" cy="240631"/>
          </a:xfrm>
          <a:prstGeom prst="rect">
            <a:avLst/>
          </a:prstGeom>
          <a:solidFill>
            <a:srgbClr val="FF0000"/>
          </a:solidFill>
          <a:ln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9" name="Rectángulo 28"/>
          <p:cNvSpPr/>
          <p:nvPr/>
        </p:nvSpPr>
        <p:spPr>
          <a:xfrm>
            <a:off x="5318995" y="3713198"/>
            <a:ext cx="493294" cy="240631"/>
          </a:xfrm>
          <a:prstGeom prst="rect">
            <a:avLst/>
          </a:prstGeom>
          <a:solidFill>
            <a:srgbClr val="FF0000"/>
          </a:solidFill>
          <a:ln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0" name="Rectángulo 29"/>
          <p:cNvSpPr/>
          <p:nvPr/>
        </p:nvSpPr>
        <p:spPr>
          <a:xfrm>
            <a:off x="6198539" y="2338365"/>
            <a:ext cx="493294" cy="2406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560877"/>
              </p:ext>
            </p:extLst>
          </p:nvPr>
        </p:nvGraphicFramePr>
        <p:xfrm>
          <a:off x="7054487" y="2266426"/>
          <a:ext cx="4356100" cy="3235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2" name="Rectángulo 31"/>
          <p:cNvSpPr/>
          <p:nvPr/>
        </p:nvSpPr>
        <p:spPr>
          <a:xfrm>
            <a:off x="6198539" y="2994652"/>
            <a:ext cx="493294" cy="2406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3" name="Rectángulo 32"/>
          <p:cNvSpPr/>
          <p:nvPr/>
        </p:nvSpPr>
        <p:spPr>
          <a:xfrm>
            <a:off x="6187078" y="3359277"/>
            <a:ext cx="493294" cy="2406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4" name="Rectángulo 33"/>
          <p:cNvSpPr/>
          <p:nvPr/>
        </p:nvSpPr>
        <p:spPr>
          <a:xfrm>
            <a:off x="6187078" y="3713197"/>
            <a:ext cx="493294" cy="2406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35" name="Tab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656030"/>
              </p:ext>
            </p:extLst>
          </p:nvPr>
        </p:nvGraphicFramePr>
        <p:xfrm>
          <a:off x="7055161" y="2953183"/>
          <a:ext cx="4356100" cy="3235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ESTC1812.Tot_Regs_Conxs_Tarifas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graphicFrame>
        <p:nvGraphicFramePr>
          <p:cNvPr id="36" name="Tabla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489047"/>
              </p:ext>
            </p:extLst>
          </p:nvPr>
        </p:nvGraphicFramePr>
        <p:xfrm>
          <a:off x="7063081" y="3362435"/>
          <a:ext cx="4356100" cy="647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 catast.estado medid 201812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32356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catas.alcant tarifas 201812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37" name="Rectángulo 36"/>
          <p:cNvSpPr/>
          <p:nvPr/>
        </p:nvSpPr>
        <p:spPr>
          <a:xfrm>
            <a:off x="9206558" y="4869875"/>
            <a:ext cx="346517" cy="169786"/>
          </a:xfrm>
          <a:prstGeom prst="rect">
            <a:avLst/>
          </a:prstGeom>
          <a:solidFill>
            <a:srgbClr val="FF0000"/>
          </a:solidFill>
          <a:ln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8" name="Rectángulo 37"/>
          <p:cNvSpPr/>
          <p:nvPr/>
        </p:nvSpPr>
        <p:spPr>
          <a:xfrm>
            <a:off x="9637679" y="4840331"/>
            <a:ext cx="14038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200" dirty="0" smtClean="0"/>
              <a:t>Sale del proyecto</a:t>
            </a:r>
            <a:endParaRPr lang="es-PE" sz="1200" dirty="0"/>
          </a:p>
        </p:txBody>
      </p:sp>
      <p:sp>
        <p:nvSpPr>
          <p:cNvPr id="39" name="Rectángulo 38"/>
          <p:cNvSpPr/>
          <p:nvPr/>
        </p:nvSpPr>
        <p:spPr>
          <a:xfrm>
            <a:off x="9033706" y="4611730"/>
            <a:ext cx="2376881" cy="10720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0" name="Rectángulo 39"/>
          <p:cNvSpPr/>
          <p:nvPr/>
        </p:nvSpPr>
        <p:spPr>
          <a:xfrm>
            <a:off x="9206558" y="5351654"/>
            <a:ext cx="346517" cy="1697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1" name="Rectángulo 40"/>
          <p:cNvSpPr/>
          <p:nvPr/>
        </p:nvSpPr>
        <p:spPr>
          <a:xfrm>
            <a:off x="9637679" y="5306387"/>
            <a:ext cx="14318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200" dirty="0" smtClean="0"/>
              <a:t>Reemplazado por</a:t>
            </a:r>
            <a:endParaRPr lang="es-PE" sz="1200" dirty="0"/>
          </a:p>
        </p:txBody>
      </p:sp>
      <p:grpSp>
        <p:nvGrpSpPr>
          <p:cNvPr id="23" name="Google Shape;301;p25"/>
          <p:cNvGrpSpPr/>
          <p:nvPr/>
        </p:nvGrpSpPr>
        <p:grpSpPr>
          <a:xfrm>
            <a:off x="5537398" y="974485"/>
            <a:ext cx="985207" cy="732516"/>
            <a:chOff x="5247525" y="3007275"/>
            <a:chExt cx="517575" cy="384825"/>
          </a:xfrm>
          <a:solidFill>
            <a:schemeClr val="accent1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grpSpPr>
        <p:sp>
          <p:nvSpPr>
            <p:cNvPr id="24" name="Google Shape;302;p25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grpFill/>
            <a:ln w="9525" cap="rnd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3" name="Google Shape;303;p25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grpFill/>
            <a:ln w="9525" cap="rnd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endParaRPr sz="9598"/>
            </a:p>
          </p:txBody>
        </p:sp>
      </p:grpSp>
      <p:sp>
        <p:nvSpPr>
          <p:cNvPr id="44" name="Прямоугольник с двумя скругленными соседними углами 4"/>
          <p:cNvSpPr/>
          <p:nvPr/>
        </p:nvSpPr>
        <p:spPr>
          <a:xfrm rot="5400000">
            <a:off x="1717020" y="3251661"/>
            <a:ext cx="1611086" cy="373133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49" rIns="45699" bIns="22849" rtlCol="0" anchor="ctr"/>
          <a:lstStyle/>
          <a:p>
            <a:pPr algn="ctr"/>
            <a:endParaRPr lang="ru-RU" b="1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714950" y="4466892"/>
            <a:ext cx="395120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600" dirty="0" smtClean="0">
                <a:solidFill>
                  <a:schemeClr val="bg1"/>
                </a:solidFill>
              </a:rPr>
              <a:t>Total Cambios 	:  04</a:t>
            </a:r>
          </a:p>
          <a:p>
            <a:r>
              <a:rPr lang="es-PE" sz="1600" dirty="0" smtClean="0">
                <a:solidFill>
                  <a:schemeClr val="bg1"/>
                </a:solidFill>
              </a:rPr>
              <a:t>Variación Esfuerzo 	: Equivalente</a:t>
            </a:r>
          </a:p>
          <a:p>
            <a:r>
              <a:rPr lang="es-PE" sz="1600" dirty="0" smtClean="0">
                <a:solidFill>
                  <a:schemeClr val="bg1"/>
                </a:solidFill>
              </a:rPr>
              <a:t>Variación Tiempo	: Equivalente</a:t>
            </a:r>
          </a:p>
          <a:p>
            <a:r>
              <a:rPr lang="es-PE" sz="1600" dirty="0" smtClean="0">
                <a:solidFill>
                  <a:schemeClr val="bg1"/>
                </a:solidFill>
              </a:rPr>
              <a:t>Variación Alcance 	: Ninguno</a:t>
            </a:r>
          </a:p>
          <a:p>
            <a:r>
              <a:rPr lang="es-PE" sz="1600" dirty="0">
                <a:solidFill>
                  <a:schemeClr val="bg1"/>
                </a:solidFill>
              </a:rPr>
              <a:t>Variación </a:t>
            </a:r>
            <a:r>
              <a:rPr lang="es-PE" sz="1600" dirty="0" smtClean="0">
                <a:solidFill>
                  <a:schemeClr val="bg1"/>
                </a:solidFill>
              </a:rPr>
              <a:t>Costo</a:t>
            </a:r>
            <a:r>
              <a:rPr lang="es-PE" sz="1600" dirty="0">
                <a:solidFill>
                  <a:schemeClr val="bg1"/>
                </a:solidFill>
              </a:rPr>
              <a:t>	: </a:t>
            </a:r>
            <a:r>
              <a:rPr lang="es-PE" sz="1600" dirty="0" smtClean="0">
                <a:solidFill>
                  <a:schemeClr val="bg1"/>
                </a:solidFill>
              </a:rPr>
              <a:t>No Aplica</a:t>
            </a:r>
            <a:endParaRPr lang="es-PE" sz="1600" dirty="0">
              <a:solidFill>
                <a:schemeClr val="bg1"/>
              </a:solidFill>
            </a:endParaRPr>
          </a:p>
          <a:p>
            <a:endParaRPr lang="es-P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46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329468" y="189497"/>
            <a:ext cx="731206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s-ES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00000"/>
                </a:solidFill>
              </a:rPr>
              <a:t>Listado Final de Archivos Ms. Excel para el Datamart EPOF Fase I</a:t>
            </a:r>
            <a:endParaRPr lang="es-PE" dirty="0">
              <a:solidFill>
                <a:srgbClr val="C0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3" name="AutoShape 4" descr="Resultado de imagen para signo de exclamacion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aphicFrame>
        <p:nvGraphicFramePr>
          <p:cNvPr id="23" name="Tab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761279"/>
              </p:ext>
            </p:extLst>
          </p:nvPr>
        </p:nvGraphicFramePr>
        <p:xfrm>
          <a:off x="4598469" y="938001"/>
          <a:ext cx="4673600" cy="55562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rgbClr val="0066FF"/>
                          </a:solidFill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8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s-PE" sz="1100" u="none" strike="noStrike" dirty="0" smtClean="0">
                          <a:solidFill>
                            <a:srgbClr val="0066FF"/>
                          </a:solidFill>
                          <a:effectLst/>
                        </a:rPr>
                        <a:t>ESTC1812.Tot_Regs_Conxs_Tarifas</a:t>
                      </a:r>
                      <a:endParaRPr lang="es-PE" sz="1100" b="0" i="0" u="none" strike="noStrike" dirty="0" smtClean="0">
                        <a:solidFill>
                          <a:srgbClr val="0066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03 catast.estado medid 201812</a:t>
                      </a: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 smtClean="0">
                          <a:solidFill>
                            <a:srgbClr val="0066FF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s-PE" sz="1100" u="none" strike="noStrike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A1 catas.alcant tarifas 201812</a:t>
                      </a:r>
                      <a:endParaRPr lang="es-PE" sz="1100" u="none" strike="noStrike" kern="1200" dirty="0">
                        <a:solidFill>
                          <a:srgbClr val="0066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</a:tbl>
          </a:graphicData>
        </a:graphic>
      </p:graphicFrame>
      <p:sp>
        <p:nvSpPr>
          <p:cNvPr id="43" name="Rectángulo 42"/>
          <p:cNvSpPr/>
          <p:nvPr/>
        </p:nvSpPr>
        <p:spPr>
          <a:xfrm>
            <a:off x="945682" y="3916304"/>
            <a:ext cx="22330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</a:t>
            </a:r>
            <a:r>
              <a:rPr lang="es-PE" sz="1400" dirty="0" smtClean="0">
                <a:solidFill>
                  <a:srgbClr val="FF0000"/>
                </a:solidFill>
              </a:rPr>
              <a:t>	: </a:t>
            </a:r>
            <a:r>
              <a:rPr lang="es-PE" sz="1400" dirty="0">
                <a:solidFill>
                  <a:srgbClr val="FF0000"/>
                </a:solidFill>
              </a:rPr>
              <a:t>16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Fuente 	: EGCM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Formato 	: Ms. Excel</a:t>
            </a:r>
            <a:endParaRPr lang="es-PE" sz="1400" dirty="0">
              <a:solidFill>
                <a:srgbClr val="FF0000"/>
              </a:solidFill>
            </a:endParaRPr>
          </a:p>
        </p:txBody>
      </p:sp>
      <p:sp>
        <p:nvSpPr>
          <p:cNvPr id="44" name="Cerrar llave 43"/>
          <p:cNvSpPr/>
          <p:nvPr/>
        </p:nvSpPr>
        <p:spPr>
          <a:xfrm rot="10800000">
            <a:off x="3747389" y="1901796"/>
            <a:ext cx="507777" cy="3403542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10" name="Group 13">
            <a:extLst>
              <a:ext uri="{FF2B5EF4-FFF2-40B4-BE49-F238E27FC236}">
                <a16:creationId xmlns:a16="http://schemas.microsoft.com/office/drawing/2014/main" xmlns="" id="{24C39042-254A-49E7-B36B-5817D44CC366}"/>
              </a:ext>
            </a:extLst>
          </p:cNvPr>
          <p:cNvGrpSpPr/>
          <p:nvPr/>
        </p:nvGrpSpPr>
        <p:grpSpPr>
          <a:xfrm>
            <a:off x="1664707" y="1657419"/>
            <a:ext cx="794969" cy="783347"/>
            <a:chOff x="261938" y="733247"/>
            <a:chExt cx="532800" cy="532800"/>
          </a:xfrm>
        </p:grpSpPr>
        <p:sp>
          <p:nvSpPr>
            <p:cNvPr id="11" name="Oval 336">
              <a:extLst>
                <a:ext uri="{FF2B5EF4-FFF2-40B4-BE49-F238E27FC236}">
                  <a16:creationId xmlns:a16="http://schemas.microsoft.com/office/drawing/2014/main" xmlns="" id="{C7064E6D-3418-48DB-8C61-3F1CD4ACCC19}"/>
                </a:ext>
              </a:extLst>
            </p:cNvPr>
            <p:cNvSpPr/>
            <p:nvPr/>
          </p:nvSpPr>
          <p:spPr>
            <a:xfrm>
              <a:off x="261938" y="733247"/>
              <a:ext cx="532800" cy="53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2" name="Group 619"/>
            <p:cNvGrpSpPr/>
            <p:nvPr/>
          </p:nvGrpSpPr>
          <p:grpSpPr>
            <a:xfrm>
              <a:off x="426893" y="845785"/>
              <a:ext cx="202891" cy="277242"/>
              <a:chOff x="5613400" y="2890838"/>
              <a:chExt cx="255588" cy="349250"/>
            </a:xfrm>
          </p:grpSpPr>
          <p:sp>
            <p:nvSpPr>
              <p:cNvPr id="13" name="Freeform 620"/>
              <p:cNvSpPr>
                <a:spLocks/>
              </p:cNvSpPr>
              <p:nvPr/>
            </p:nvSpPr>
            <p:spPr bwMode="auto">
              <a:xfrm>
                <a:off x="5613400" y="3011488"/>
                <a:ext cx="255588" cy="228600"/>
              </a:xfrm>
              <a:custGeom>
                <a:avLst/>
                <a:gdLst>
                  <a:gd name="T0" fmla="*/ 161 w 161"/>
                  <a:gd name="T1" fmla="*/ 0 h 144"/>
                  <a:gd name="T2" fmla="*/ 0 w 161"/>
                  <a:gd name="T3" fmla="*/ 0 h 144"/>
                  <a:gd name="T4" fmla="*/ 0 w 161"/>
                  <a:gd name="T5" fmla="*/ 144 h 144"/>
                  <a:gd name="T6" fmla="*/ 104 w 161"/>
                  <a:gd name="T7" fmla="*/ 144 h 144"/>
                  <a:gd name="T8" fmla="*/ 161 w 161"/>
                  <a:gd name="T9" fmla="*/ 86 h 144"/>
                  <a:gd name="T10" fmla="*/ 161 w 161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4">
                    <a:moveTo>
                      <a:pt x="161" y="0"/>
                    </a:moveTo>
                    <a:lnTo>
                      <a:pt x="0" y="0"/>
                    </a:lnTo>
                    <a:lnTo>
                      <a:pt x="0" y="144"/>
                    </a:lnTo>
                    <a:lnTo>
                      <a:pt x="104" y="144"/>
                    </a:lnTo>
                    <a:lnTo>
                      <a:pt x="161" y="86"/>
                    </a:lnTo>
                    <a:lnTo>
                      <a:pt x="161" y="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Freeform 621"/>
              <p:cNvSpPr>
                <a:spLocks/>
              </p:cNvSpPr>
              <p:nvPr/>
            </p:nvSpPr>
            <p:spPr bwMode="auto">
              <a:xfrm>
                <a:off x="5778500" y="3148013"/>
                <a:ext cx="90488" cy="92075"/>
              </a:xfrm>
              <a:custGeom>
                <a:avLst/>
                <a:gdLst>
                  <a:gd name="T0" fmla="*/ 0 w 57"/>
                  <a:gd name="T1" fmla="*/ 58 h 58"/>
                  <a:gd name="T2" fmla="*/ 0 w 57"/>
                  <a:gd name="T3" fmla="*/ 0 h 58"/>
                  <a:gd name="T4" fmla="*/ 57 w 57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8">
                    <a:moveTo>
                      <a:pt x="0" y="58"/>
                    </a:moveTo>
                    <a:lnTo>
                      <a:pt x="0" y="0"/>
                    </a:lnTo>
                    <a:lnTo>
                      <a:pt x="57" y="0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Oval 622"/>
              <p:cNvSpPr>
                <a:spLocks noChangeArrowheads="1"/>
              </p:cNvSpPr>
              <p:nvPr/>
            </p:nvSpPr>
            <p:spPr bwMode="auto">
              <a:xfrm>
                <a:off x="5688013" y="2890838"/>
                <a:ext cx="90488" cy="90488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Line 20"/>
              <p:cNvSpPr>
                <a:spLocks noChangeShapeType="1"/>
              </p:cNvSpPr>
              <p:nvPr/>
            </p:nvSpPr>
            <p:spPr bwMode="auto">
              <a:xfrm>
                <a:off x="5734050" y="2981325"/>
                <a:ext cx="0" cy="4603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624"/>
              <p:cNvSpPr>
                <a:spLocks/>
              </p:cNvSpPr>
              <p:nvPr/>
            </p:nvSpPr>
            <p:spPr bwMode="auto">
              <a:xfrm>
                <a:off x="5734050" y="2921000"/>
                <a:ext cx="14288" cy="15875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4" y="2"/>
                      <a:pt x="4" y="4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5665788" y="3073400"/>
                <a:ext cx="120650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Line 23"/>
              <p:cNvSpPr>
                <a:spLocks noChangeShapeType="1"/>
              </p:cNvSpPr>
              <p:nvPr/>
            </p:nvSpPr>
            <p:spPr bwMode="auto">
              <a:xfrm>
                <a:off x="5665788" y="3117850"/>
                <a:ext cx="120650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>
                <a:off x="5665788" y="3163888"/>
                <a:ext cx="74613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22" name="Arrow: Pentagon 91">
            <a:extLst>
              <a:ext uri="{FF2B5EF4-FFF2-40B4-BE49-F238E27FC236}">
                <a16:creationId xmlns:a16="http://schemas.microsoft.com/office/drawing/2014/main" xmlns="" id="{BCA19631-A25D-4686-8C56-D0C6EFA614F1}"/>
              </a:ext>
            </a:extLst>
          </p:cNvPr>
          <p:cNvSpPr/>
          <p:nvPr/>
        </p:nvSpPr>
        <p:spPr>
          <a:xfrm>
            <a:off x="1016497" y="3095489"/>
            <a:ext cx="2286940" cy="724534"/>
          </a:xfrm>
          <a:prstGeom prst="homePlate">
            <a:avLst>
              <a:gd name="adj" fmla="val 25713"/>
            </a:avLst>
          </a:prstGeom>
          <a:solidFill>
            <a:schemeClr val="accent2"/>
          </a:solidFill>
          <a:effectLst/>
        </p:spPr>
        <p:txBody>
          <a:bodyPr lIns="45699" tIns="22849" rIns="45699" bIns="22849" anchor="ctr"/>
          <a:lstStyle/>
          <a:p>
            <a:pPr marL="92814">
              <a:lnSpc>
                <a:spcPct val="120000"/>
              </a:lnSpc>
            </a:pPr>
            <a:r>
              <a:rPr lang="en-US" b="1" dirty="0" smtClean="0">
                <a:solidFill>
                  <a:schemeClr val="bg1"/>
                </a:solidFill>
                <a:latin typeface="High Tower Text" panose="02040502050506030303" pitchFamily="18" charset="0"/>
                <a:ea typeface="Tahoma" panose="020B0604030504040204" pitchFamily="34" charset="0"/>
                <a:cs typeface="DIN Pro Regular" panose="020B0504020101020102" pitchFamily="34" charset="0"/>
              </a:rPr>
              <a:t>Listado de Archivos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  <a:ea typeface="Tahoma" panose="020B0604030504040204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34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329468" y="189497"/>
            <a:ext cx="112065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dirty="0">
                <a:ln w="0"/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s-ES" dirty="0" smtClean="0">
                <a:ln w="0"/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s-PE" dirty="0">
                <a:solidFill>
                  <a:srgbClr val="CC0000"/>
                </a:solidFill>
              </a:rPr>
              <a:t>Priorización </a:t>
            </a:r>
            <a:r>
              <a:rPr lang="es-PE" dirty="0" smtClean="0">
                <a:solidFill>
                  <a:srgbClr val="CC0000"/>
                </a:solidFill>
              </a:rPr>
              <a:t>del conjunto de archivos </a:t>
            </a:r>
            <a:r>
              <a:rPr lang="es-PE" dirty="0">
                <a:solidFill>
                  <a:srgbClr val="CC0000"/>
                </a:solidFill>
              </a:rPr>
              <a:t>que constituyen la 1era Fase del Proyecto Datamart EPOF  Fase I</a:t>
            </a:r>
          </a:p>
          <a:p>
            <a:pPr lvl="0"/>
            <a:endParaRPr lang="es-PE" dirty="0">
              <a:solidFill>
                <a:srgbClr val="C0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3" name="AutoShape 4" descr="Resultado de imagen para signo de exclamacion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aphicFrame>
        <p:nvGraphicFramePr>
          <p:cNvPr id="23" name="Tab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733525"/>
              </p:ext>
            </p:extLst>
          </p:nvPr>
        </p:nvGraphicFramePr>
        <p:xfrm>
          <a:off x="5052616" y="835828"/>
          <a:ext cx="4673600" cy="58208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TARI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4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s-PE" sz="1100" u="none" strike="noStrike" dirty="0" smtClean="0">
                          <a:effectLst/>
                        </a:rPr>
                        <a:t>ESTC1812.Tot_Regs_Conxs_Tarifas</a:t>
                      </a:r>
                      <a:endParaRPr lang="es-PE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s-PE" sz="11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03 catast.estado medid 201812</a:t>
                      </a: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FACT1801-modalidad-Multifamiliares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3" name="Rectángulo 42"/>
          <p:cNvSpPr/>
          <p:nvPr/>
        </p:nvSpPr>
        <p:spPr>
          <a:xfrm>
            <a:off x="1623124" y="4654212"/>
            <a:ext cx="22330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</a:t>
            </a:r>
            <a:r>
              <a:rPr lang="es-PE" sz="1400" dirty="0" smtClean="0">
                <a:solidFill>
                  <a:srgbClr val="FF0000"/>
                </a:solidFill>
              </a:rPr>
              <a:t>	: </a:t>
            </a:r>
            <a:r>
              <a:rPr lang="es-PE" sz="1400" dirty="0">
                <a:solidFill>
                  <a:srgbClr val="FF0000"/>
                </a:solidFill>
              </a:rPr>
              <a:t>16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Periodicidad : Mensual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Fuente 	: EGCM</a:t>
            </a:r>
          </a:p>
          <a:p>
            <a:r>
              <a:rPr lang="es-PE" sz="1400" dirty="0" smtClean="0">
                <a:solidFill>
                  <a:srgbClr val="FF0000"/>
                </a:solidFill>
              </a:rPr>
              <a:t>Formato 	: Ms. Excel</a:t>
            </a:r>
            <a:endParaRPr lang="es-PE" sz="1400" dirty="0">
              <a:solidFill>
                <a:srgbClr val="FF0000"/>
              </a:solidFill>
            </a:endParaRPr>
          </a:p>
        </p:txBody>
      </p:sp>
      <p:sp>
        <p:nvSpPr>
          <p:cNvPr id="44" name="Cerrar llave 43"/>
          <p:cNvSpPr/>
          <p:nvPr/>
        </p:nvSpPr>
        <p:spPr>
          <a:xfrm rot="10800000">
            <a:off x="4081218" y="1287378"/>
            <a:ext cx="507777" cy="4559967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Freeform 1100"/>
          <p:cNvSpPr>
            <a:spLocks noEditPoints="1"/>
          </p:cNvSpPr>
          <p:nvPr/>
        </p:nvSpPr>
        <p:spPr bwMode="auto">
          <a:xfrm>
            <a:off x="1731099" y="1328946"/>
            <a:ext cx="1750802" cy="2009881"/>
          </a:xfrm>
          <a:custGeom>
            <a:avLst/>
            <a:gdLst>
              <a:gd name="T0" fmla="*/ 295 w 331"/>
              <a:gd name="T1" fmla="*/ 111 h 380"/>
              <a:gd name="T2" fmla="*/ 309 w 331"/>
              <a:gd name="T3" fmla="*/ 97 h 380"/>
              <a:gd name="T4" fmla="*/ 310 w 331"/>
              <a:gd name="T5" fmla="*/ 98 h 380"/>
              <a:gd name="T6" fmla="*/ 325 w 331"/>
              <a:gd name="T7" fmla="*/ 98 h 380"/>
              <a:gd name="T8" fmla="*/ 325 w 331"/>
              <a:gd name="T9" fmla="*/ 83 h 380"/>
              <a:gd name="T10" fmla="*/ 304 w 331"/>
              <a:gd name="T11" fmla="*/ 61 h 380"/>
              <a:gd name="T12" fmla="*/ 288 w 331"/>
              <a:gd name="T13" fmla="*/ 61 h 380"/>
              <a:gd name="T14" fmla="*/ 288 w 331"/>
              <a:gd name="T15" fmla="*/ 76 h 380"/>
              <a:gd name="T16" fmla="*/ 289 w 331"/>
              <a:gd name="T17" fmla="*/ 77 h 380"/>
              <a:gd name="T18" fmla="*/ 275 w 331"/>
              <a:gd name="T19" fmla="*/ 91 h 380"/>
              <a:gd name="T20" fmla="*/ 184 w 331"/>
              <a:gd name="T21" fmla="*/ 50 h 380"/>
              <a:gd name="T22" fmla="*/ 184 w 331"/>
              <a:gd name="T23" fmla="*/ 29 h 380"/>
              <a:gd name="T24" fmla="*/ 186 w 331"/>
              <a:gd name="T25" fmla="*/ 29 h 380"/>
              <a:gd name="T26" fmla="*/ 200 w 331"/>
              <a:gd name="T27" fmla="*/ 14 h 380"/>
              <a:gd name="T28" fmla="*/ 186 w 331"/>
              <a:gd name="T29" fmla="*/ 0 h 380"/>
              <a:gd name="T30" fmla="*/ 146 w 331"/>
              <a:gd name="T31" fmla="*/ 0 h 380"/>
              <a:gd name="T32" fmla="*/ 132 w 331"/>
              <a:gd name="T33" fmla="*/ 14 h 380"/>
              <a:gd name="T34" fmla="*/ 146 w 331"/>
              <a:gd name="T35" fmla="*/ 29 h 380"/>
              <a:gd name="T36" fmla="*/ 147 w 331"/>
              <a:gd name="T37" fmla="*/ 29 h 380"/>
              <a:gd name="T38" fmla="*/ 147 w 331"/>
              <a:gd name="T39" fmla="*/ 50 h 380"/>
              <a:gd name="T40" fmla="*/ 0 w 331"/>
              <a:gd name="T41" fmla="*/ 215 h 380"/>
              <a:gd name="T42" fmla="*/ 166 w 331"/>
              <a:gd name="T43" fmla="*/ 380 h 380"/>
              <a:gd name="T44" fmla="*/ 331 w 331"/>
              <a:gd name="T45" fmla="*/ 215 h 380"/>
              <a:gd name="T46" fmla="*/ 295 w 331"/>
              <a:gd name="T47" fmla="*/ 111 h 380"/>
              <a:gd name="T48" fmla="*/ 166 w 331"/>
              <a:gd name="T49" fmla="*/ 364 h 380"/>
              <a:gd name="T50" fmla="*/ 16 w 331"/>
              <a:gd name="T51" fmla="*/ 215 h 380"/>
              <a:gd name="T52" fmla="*/ 166 w 331"/>
              <a:gd name="T53" fmla="*/ 65 h 380"/>
              <a:gd name="T54" fmla="*/ 315 w 331"/>
              <a:gd name="T55" fmla="*/ 215 h 380"/>
              <a:gd name="T56" fmla="*/ 166 w 331"/>
              <a:gd name="T57" fmla="*/ 36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1" h="380">
                <a:moveTo>
                  <a:pt x="295" y="111"/>
                </a:moveTo>
                <a:cubicBezTo>
                  <a:pt x="309" y="97"/>
                  <a:pt x="309" y="97"/>
                  <a:pt x="309" y="97"/>
                </a:cubicBezTo>
                <a:cubicBezTo>
                  <a:pt x="310" y="98"/>
                  <a:pt x="310" y="98"/>
                  <a:pt x="310" y="98"/>
                </a:cubicBezTo>
                <a:cubicBezTo>
                  <a:pt x="314" y="102"/>
                  <a:pt x="321" y="102"/>
                  <a:pt x="325" y="98"/>
                </a:cubicBezTo>
                <a:cubicBezTo>
                  <a:pt x="329" y="94"/>
                  <a:pt x="329" y="87"/>
                  <a:pt x="325" y="83"/>
                </a:cubicBezTo>
                <a:cubicBezTo>
                  <a:pt x="304" y="61"/>
                  <a:pt x="304" y="61"/>
                  <a:pt x="304" y="61"/>
                </a:cubicBezTo>
                <a:cubicBezTo>
                  <a:pt x="299" y="57"/>
                  <a:pt x="292" y="57"/>
                  <a:pt x="288" y="61"/>
                </a:cubicBezTo>
                <a:cubicBezTo>
                  <a:pt x="284" y="65"/>
                  <a:pt x="284" y="72"/>
                  <a:pt x="288" y="76"/>
                </a:cubicBezTo>
                <a:cubicBezTo>
                  <a:pt x="289" y="77"/>
                  <a:pt x="289" y="77"/>
                  <a:pt x="289" y="77"/>
                </a:cubicBezTo>
                <a:cubicBezTo>
                  <a:pt x="275" y="91"/>
                  <a:pt x="275" y="91"/>
                  <a:pt x="275" y="91"/>
                </a:cubicBezTo>
                <a:cubicBezTo>
                  <a:pt x="250" y="69"/>
                  <a:pt x="219" y="54"/>
                  <a:pt x="184" y="50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94" y="29"/>
                  <a:pt x="200" y="22"/>
                  <a:pt x="200" y="14"/>
                </a:cubicBezTo>
                <a:cubicBezTo>
                  <a:pt x="200" y="7"/>
                  <a:pt x="194" y="0"/>
                  <a:pt x="18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8" y="0"/>
                  <a:pt x="132" y="7"/>
                  <a:pt x="132" y="14"/>
                </a:cubicBezTo>
                <a:cubicBezTo>
                  <a:pt x="132" y="22"/>
                  <a:pt x="138" y="29"/>
                  <a:pt x="146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7" y="50"/>
                  <a:pt x="147" y="50"/>
                  <a:pt x="147" y="50"/>
                </a:cubicBezTo>
                <a:cubicBezTo>
                  <a:pt x="65" y="60"/>
                  <a:pt x="0" y="130"/>
                  <a:pt x="0" y="215"/>
                </a:cubicBezTo>
                <a:cubicBezTo>
                  <a:pt x="0" y="306"/>
                  <a:pt x="75" y="380"/>
                  <a:pt x="166" y="380"/>
                </a:cubicBezTo>
                <a:cubicBezTo>
                  <a:pt x="257" y="380"/>
                  <a:pt x="331" y="306"/>
                  <a:pt x="331" y="215"/>
                </a:cubicBezTo>
                <a:cubicBezTo>
                  <a:pt x="331" y="176"/>
                  <a:pt x="318" y="140"/>
                  <a:pt x="295" y="111"/>
                </a:cubicBezTo>
                <a:close/>
                <a:moveTo>
                  <a:pt x="166" y="364"/>
                </a:moveTo>
                <a:cubicBezTo>
                  <a:pt x="83" y="364"/>
                  <a:pt x="16" y="297"/>
                  <a:pt x="16" y="215"/>
                </a:cubicBezTo>
                <a:cubicBezTo>
                  <a:pt x="16" y="132"/>
                  <a:pt x="83" y="65"/>
                  <a:pt x="166" y="65"/>
                </a:cubicBezTo>
                <a:cubicBezTo>
                  <a:pt x="248" y="65"/>
                  <a:pt x="315" y="132"/>
                  <a:pt x="315" y="215"/>
                </a:cubicBezTo>
                <a:cubicBezTo>
                  <a:pt x="315" y="297"/>
                  <a:pt x="248" y="364"/>
                  <a:pt x="166" y="364"/>
                </a:cubicBezTo>
                <a:close/>
              </a:path>
            </a:pathLst>
          </a:custGeom>
          <a:solidFill>
            <a:srgbClr val="C6C5C7">
              <a:alpha val="36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49" rIns="45699" bIns="22849" rtlCol="0" anchor="ctr"/>
          <a:lstStyle/>
          <a:p>
            <a:pPr algn="ctr"/>
            <a:endParaRPr lang="en-US" sz="900"/>
          </a:p>
        </p:txBody>
      </p:sp>
      <p:sp>
        <p:nvSpPr>
          <p:cNvPr id="15" name="Pie 20"/>
          <p:cNvSpPr/>
          <p:nvPr/>
        </p:nvSpPr>
        <p:spPr>
          <a:xfrm>
            <a:off x="1855888" y="1718528"/>
            <a:ext cx="1490854" cy="1490854"/>
          </a:xfrm>
          <a:prstGeom prst="pie">
            <a:avLst>
              <a:gd name="adj1" fmla="val 73000"/>
              <a:gd name="adj2" fmla="val 161689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ie 85"/>
          <p:cNvSpPr/>
          <p:nvPr/>
        </p:nvSpPr>
        <p:spPr bwMode="auto">
          <a:xfrm>
            <a:off x="1868171" y="1723266"/>
            <a:ext cx="1476665" cy="1476590"/>
          </a:xfrm>
          <a:prstGeom prst="pie">
            <a:avLst>
              <a:gd name="adj1" fmla="val 15340195"/>
              <a:gd name="adj2" fmla="val 8176726"/>
            </a:avLst>
          </a:prstGeom>
          <a:solidFill>
            <a:srgbClr val="00FF9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49" rIns="45699" bIns="22849" rtlCol="1" anchor="ctr"/>
          <a:lstStyle/>
          <a:p>
            <a:pPr algn="ctr" rtl="1">
              <a:defRPr/>
            </a:pPr>
            <a:endParaRPr lang="x-none" sz="900">
              <a:solidFill>
                <a:schemeClr val="tx1"/>
              </a:solidFill>
            </a:endParaRPr>
          </a:p>
        </p:txBody>
      </p:sp>
      <p:sp>
        <p:nvSpPr>
          <p:cNvPr id="17" name="Текст 12"/>
          <p:cNvSpPr txBox="1">
            <a:spLocks/>
          </p:cNvSpPr>
          <p:nvPr/>
        </p:nvSpPr>
        <p:spPr>
          <a:xfrm>
            <a:off x="2375624" y="2306249"/>
            <a:ext cx="1119881" cy="332029"/>
          </a:xfrm>
          <a:prstGeom prst="rect">
            <a:avLst/>
          </a:prstGeom>
          <a:ln>
            <a:noFill/>
          </a:ln>
        </p:spPr>
        <p:txBody>
          <a:bodyPr lIns="45699" tIns="22849" rIns="45699" bIns="22849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 smtClean="0">
                <a:solidFill>
                  <a:srgbClr val="FFFFFF"/>
                </a:solidFill>
                <a:latin typeface="DIN Pro Regular" panose="020B0504020101020102" pitchFamily="34" charset="0"/>
                <a:ea typeface="Tahoma" panose="020B0604030504040204" pitchFamily="34" charset="0"/>
                <a:cs typeface="DIN Pro Regular" panose="020B0504020101020102" pitchFamily="34" charset="0"/>
              </a:rPr>
              <a:t>Work</a:t>
            </a:r>
            <a:endParaRPr lang="en-US" sz="1400" b="1" dirty="0">
              <a:solidFill>
                <a:srgbClr val="FFFFFF"/>
              </a:solidFill>
              <a:latin typeface="DIN Pro Regular" panose="020B0504020101020102" pitchFamily="34" charset="0"/>
              <a:ea typeface="Tahoma" panose="020B0604030504040204" pitchFamily="34" charset="0"/>
              <a:cs typeface="DIN Pro Regular" panose="020B0504020101020102" pitchFamily="34" charset="0"/>
            </a:endParaRPr>
          </a:p>
        </p:txBody>
      </p:sp>
      <p:sp>
        <p:nvSpPr>
          <p:cNvPr id="41" name="Arrow: Pentagon 91">
            <a:extLst>
              <a:ext uri="{FF2B5EF4-FFF2-40B4-BE49-F238E27FC236}">
                <a16:creationId xmlns:a16="http://schemas.microsoft.com/office/drawing/2014/main" xmlns="" id="{BCA19631-A25D-4686-8C56-D0C6EFA614F1}"/>
              </a:ext>
            </a:extLst>
          </p:cNvPr>
          <p:cNvSpPr/>
          <p:nvPr/>
        </p:nvSpPr>
        <p:spPr>
          <a:xfrm>
            <a:off x="1569204" y="3537154"/>
            <a:ext cx="2286940" cy="918731"/>
          </a:xfrm>
          <a:prstGeom prst="homePlate">
            <a:avLst>
              <a:gd name="adj" fmla="val 25713"/>
            </a:avLst>
          </a:prstGeom>
          <a:solidFill>
            <a:schemeClr val="accent2"/>
          </a:solidFill>
          <a:effectLst/>
        </p:spPr>
        <p:txBody>
          <a:bodyPr lIns="45699" tIns="22849" rIns="45699" bIns="22849" anchor="ctr"/>
          <a:lstStyle/>
          <a:p>
            <a:pPr marL="92814">
              <a:lnSpc>
                <a:spcPct val="120000"/>
              </a:lnSpc>
            </a:pPr>
            <a:r>
              <a:rPr lang="en-US" b="1" dirty="0" smtClean="0">
                <a:solidFill>
                  <a:schemeClr val="bg1"/>
                </a:solidFill>
                <a:latin typeface="High Tower Text" panose="02040502050506030303" pitchFamily="18" charset="0"/>
                <a:ea typeface="Tahoma" panose="020B0604030504040204" pitchFamily="34" charset="0"/>
                <a:cs typeface="DIN Pro Regular" panose="020B0504020101020102" pitchFamily="34" charset="0"/>
              </a:rPr>
              <a:t>Listado de Archivos</a:t>
            </a:r>
          </a:p>
          <a:p>
            <a:pPr marL="92814" algn="ctr">
              <a:lnSpc>
                <a:spcPct val="120000"/>
              </a:lnSpc>
            </a:pPr>
            <a:r>
              <a:rPr lang="en-US" b="1" dirty="0" smtClean="0">
                <a:solidFill>
                  <a:srgbClr val="FFC000"/>
                </a:solidFill>
                <a:latin typeface="High Tower Text" panose="02040502050506030303" pitchFamily="18" charset="0"/>
                <a:ea typeface="Tahoma" panose="020B0604030504040204" pitchFamily="34" charset="0"/>
                <a:cs typeface="DIN Pro Regular" panose="020B0504020101020102" pitchFamily="34" charset="0"/>
              </a:rPr>
              <a:t>“Priorizados”</a:t>
            </a:r>
            <a:endParaRPr lang="ru-RU" b="1" dirty="0">
              <a:solidFill>
                <a:srgbClr val="FFC000"/>
              </a:solidFill>
              <a:latin typeface="Constantia" panose="02030602050306030303" pitchFamily="18" charset="0"/>
              <a:ea typeface="Tahoma" panose="020B0604030504040204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95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n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638" y="6073898"/>
            <a:ext cx="3952875" cy="790575"/>
          </a:xfrm>
          <a:prstGeom prst="rect">
            <a:avLst/>
          </a:prstGeom>
        </p:spPr>
      </p:pic>
      <p:graphicFrame>
        <p:nvGraphicFramePr>
          <p:cNvPr id="4" name="Table 25">
            <a:extLst>
              <a:ext uri="{FF2B5EF4-FFF2-40B4-BE49-F238E27FC236}">
                <a16:creationId xmlns:a16="http://schemas.microsoft.com/office/drawing/2014/main" xmlns="" id="{EE1DE076-4394-4380-94C6-8598CC499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296989"/>
              </p:ext>
            </p:extLst>
          </p:nvPr>
        </p:nvGraphicFramePr>
        <p:xfrm>
          <a:off x="1027856" y="1502665"/>
          <a:ext cx="9219230" cy="2862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514">
                  <a:extLst>
                    <a:ext uri="{9D8B030D-6E8A-4147-A177-3AD203B41FA5}">
                      <a16:colId xmlns:a16="http://schemas.microsoft.com/office/drawing/2014/main" xmlns="" val="3688748897"/>
                    </a:ext>
                  </a:extLst>
                </a:gridCol>
                <a:gridCol w="1876459">
                  <a:extLst>
                    <a:ext uri="{9D8B030D-6E8A-4147-A177-3AD203B41FA5}">
                      <a16:colId xmlns:a16="http://schemas.microsoft.com/office/drawing/2014/main" xmlns="" val="36935966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07453765"/>
                    </a:ext>
                  </a:extLst>
                </a:gridCol>
                <a:gridCol w="286294">
                  <a:extLst>
                    <a:ext uri="{9D8B030D-6E8A-4147-A177-3AD203B41FA5}">
                      <a16:colId xmlns:a16="http://schemas.microsoft.com/office/drawing/2014/main" xmlns="" val="2913135027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2023421743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2966825884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440942266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3472058057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4016659717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2785498773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1260426046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2864557144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349510903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2607830032"/>
                    </a:ext>
                  </a:extLst>
                </a:gridCol>
                <a:gridCol w="468097">
                  <a:extLst>
                    <a:ext uri="{9D8B030D-6E8A-4147-A177-3AD203B41FA5}">
                      <a16:colId xmlns:a16="http://schemas.microsoft.com/office/drawing/2014/main" xmlns="" val="176334842"/>
                    </a:ext>
                  </a:extLst>
                </a:gridCol>
                <a:gridCol w="820296">
                  <a:extLst>
                    <a:ext uri="{9D8B030D-6E8A-4147-A177-3AD203B41FA5}">
                      <a16:colId xmlns:a16="http://schemas.microsoft.com/office/drawing/2014/main" xmlns="" val="553088592"/>
                    </a:ext>
                  </a:extLst>
                </a:gridCol>
              </a:tblGrid>
              <a:tr h="2971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#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Actividades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Status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4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5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6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7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8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9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32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6757882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Análisis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61079787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Diseño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1128933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Construcción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4352733"/>
                  </a:ext>
                </a:extLst>
              </a:tr>
              <a:tr h="2615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Control</a:t>
                      </a:r>
                      <a:r>
                        <a:rPr lang="en-US" sz="1200" baseline="0" dirty="0" smtClean="0"/>
                        <a:t> de Calidad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8767790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Preparación de Datos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96380645"/>
                  </a:ext>
                </a:extLst>
              </a:tr>
              <a:tr h="26170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aseline="0" dirty="0" smtClean="0"/>
                        <a:t>Pruebas de QA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19669179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Documentación</a:t>
                      </a:r>
                      <a:r>
                        <a:rPr lang="en-US" sz="1200" baseline="0" dirty="0" smtClean="0"/>
                        <a:t> QA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43828619"/>
                  </a:ext>
                </a:extLst>
              </a:tr>
              <a:tr h="27136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Acta</a:t>
                      </a:r>
                      <a:r>
                        <a:rPr lang="en-US" sz="1200" baseline="0" dirty="0" smtClean="0"/>
                        <a:t> de Entrega BI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1947613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Aceptación del Producto</a:t>
                      </a:r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3997349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00832110"/>
                  </a:ext>
                </a:extLst>
              </a:tr>
              <a:tr h="214811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53973235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27AB3D39-8FD4-4F4A-BF09-5945A6A7F72B}"/>
              </a:ext>
            </a:extLst>
          </p:cNvPr>
          <p:cNvGrpSpPr/>
          <p:nvPr/>
        </p:nvGrpSpPr>
        <p:grpSpPr>
          <a:xfrm>
            <a:off x="1027856" y="735934"/>
            <a:ext cx="532800" cy="532800"/>
            <a:chOff x="6053138" y="4237546"/>
            <a:chExt cx="532800" cy="532800"/>
          </a:xfrm>
        </p:grpSpPr>
        <p:sp>
          <p:nvSpPr>
            <p:cNvPr id="7" name="Oval 234">
              <a:extLst>
                <a:ext uri="{FF2B5EF4-FFF2-40B4-BE49-F238E27FC236}">
                  <a16:creationId xmlns:a16="http://schemas.microsoft.com/office/drawing/2014/main" xmlns="" id="{FC597368-D630-4B7A-9379-CB2630F84FD2}"/>
                </a:ext>
              </a:extLst>
            </p:cNvPr>
            <p:cNvSpPr/>
            <p:nvPr/>
          </p:nvSpPr>
          <p:spPr>
            <a:xfrm>
              <a:off x="6053138" y="4237546"/>
              <a:ext cx="532800" cy="53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8" name="Group 245">
              <a:extLst>
                <a:ext uri="{FF2B5EF4-FFF2-40B4-BE49-F238E27FC236}">
                  <a16:creationId xmlns:a16="http://schemas.microsoft.com/office/drawing/2014/main" xmlns="" id="{1F4B030E-D601-4494-BF80-3FAAC11561CC}"/>
                </a:ext>
              </a:extLst>
            </p:cNvPr>
            <p:cNvGrpSpPr/>
            <p:nvPr/>
          </p:nvGrpSpPr>
          <p:grpSpPr>
            <a:xfrm>
              <a:off x="6218509" y="4400136"/>
              <a:ext cx="202059" cy="207620"/>
              <a:chOff x="4141788" y="3251201"/>
              <a:chExt cx="346075" cy="355600"/>
            </a:xfrm>
          </p:grpSpPr>
          <p:sp>
            <p:nvSpPr>
              <p:cNvPr id="9" name="Rectangle 246">
                <a:extLst>
                  <a:ext uri="{FF2B5EF4-FFF2-40B4-BE49-F238E27FC236}">
                    <a16:creationId xmlns:a16="http://schemas.microsoft.com/office/drawing/2014/main" xmlns="" id="{27281B1B-7ADD-485F-8B51-4ADB31FD6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1788" y="3251201"/>
                <a:ext cx="196850" cy="46038"/>
              </a:xfrm>
              <a:prstGeom prst="rect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Rectangle 248">
                <a:extLst>
                  <a:ext uri="{FF2B5EF4-FFF2-40B4-BE49-F238E27FC236}">
                    <a16:creationId xmlns:a16="http://schemas.microsoft.com/office/drawing/2014/main" xmlns="" id="{ED1F97D3-96F3-4E0A-B07D-44AA2A0EB4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2600" y="3436938"/>
                <a:ext cx="195263" cy="46038"/>
              </a:xfrm>
              <a:prstGeom prst="rect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" name="Rectangle 249">
                <a:extLst>
                  <a:ext uri="{FF2B5EF4-FFF2-40B4-BE49-F238E27FC236}">
                    <a16:creationId xmlns:a16="http://schemas.microsoft.com/office/drawing/2014/main" xmlns="" id="{FEA18C8D-B967-4C37-8C1D-6798E97FE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2600" y="3560763"/>
                <a:ext cx="195263" cy="46038"/>
              </a:xfrm>
              <a:prstGeom prst="rect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" name="Line 21">
                <a:extLst>
                  <a:ext uri="{FF2B5EF4-FFF2-40B4-BE49-F238E27FC236}">
                    <a16:creationId xmlns:a16="http://schemas.microsoft.com/office/drawing/2014/main" xmlns="" id="{752C05D6-9103-4C0A-9B78-EBFD246147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7375" y="3482976"/>
                <a:ext cx="0" cy="7778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Freeform 213">
                <a:extLst>
                  <a:ext uri="{FF2B5EF4-FFF2-40B4-BE49-F238E27FC236}">
                    <a16:creationId xmlns:a16="http://schemas.microsoft.com/office/drawing/2014/main" xmlns="" id="{B8B2CAD1-17C2-497D-87D2-B9C03CB5A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8150" y="3297238"/>
                <a:ext cx="149225" cy="139700"/>
              </a:xfrm>
              <a:custGeom>
                <a:avLst/>
                <a:gdLst>
                  <a:gd name="T0" fmla="*/ 0 w 40"/>
                  <a:gd name="T1" fmla="*/ 0 h 36"/>
                  <a:gd name="T2" fmla="*/ 0 w 40"/>
                  <a:gd name="T3" fmla="*/ 18 h 36"/>
                  <a:gd name="T4" fmla="*/ 6 w 40"/>
                  <a:gd name="T5" fmla="*/ 24 h 36"/>
                  <a:gd name="T6" fmla="*/ 34 w 40"/>
                  <a:gd name="T7" fmla="*/ 24 h 36"/>
                  <a:gd name="T8" fmla="*/ 40 w 40"/>
                  <a:gd name="T9" fmla="*/ 30 h 36"/>
                  <a:gd name="T10" fmla="*/ 40 w 40"/>
                  <a:gd name="T1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6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3" y="24"/>
                      <a:pt x="6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4"/>
                      <a:pt x="40" y="27"/>
                      <a:pt x="40" y="30"/>
                    </a:cubicBezTo>
                    <a:cubicBezTo>
                      <a:pt x="40" y="36"/>
                      <a:pt x="40" y="36"/>
                      <a:pt x="40" y="36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14" name="Rectángulo 13"/>
          <p:cNvSpPr/>
          <p:nvPr/>
        </p:nvSpPr>
        <p:spPr>
          <a:xfrm>
            <a:off x="329468" y="189497"/>
            <a:ext cx="461434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dirty="0">
                <a:ln w="0"/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s-ES" dirty="0" smtClean="0">
                <a:ln w="0"/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C0000"/>
                </a:solidFill>
              </a:rPr>
              <a:t>Etapas del Trabajo Funcional y Técnico</a:t>
            </a:r>
            <a:endParaRPr lang="es-PE" dirty="0">
              <a:solidFill>
                <a:srgbClr val="C00000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5572470" y="1836474"/>
            <a:ext cx="1628430" cy="17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9" name="Rectángulo 18"/>
          <p:cNvSpPr/>
          <p:nvPr/>
        </p:nvSpPr>
        <p:spPr>
          <a:xfrm>
            <a:off x="4058340" y="1836474"/>
            <a:ext cx="1628430" cy="17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5" name="Rectángulo 24"/>
          <p:cNvSpPr/>
          <p:nvPr/>
        </p:nvSpPr>
        <p:spPr>
          <a:xfrm>
            <a:off x="4058340" y="2269460"/>
            <a:ext cx="5587936" cy="1633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Rectángulo 25"/>
          <p:cNvSpPr/>
          <p:nvPr/>
        </p:nvSpPr>
        <p:spPr>
          <a:xfrm>
            <a:off x="4058340" y="2035364"/>
            <a:ext cx="2296595" cy="181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Rectángulo 26"/>
          <p:cNvSpPr/>
          <p:nvPr/>
        </p:nvSpPr>
        <p:spPr>
          <a:xfrm>
            <a:off x="4058340" y="2485768"/>
            <a:ext cx="2441230" cy="17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8" name="Rectángulo 27"/>
          <p:cNvSpPr/>
          <p:nvPr/>
        </p:nvSpPr>
        <p:spPr>
          <a:xfrm>
            <a:off x="6499570" y="2485768"/>
            <a:ext cx="1691393" cy="17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9" name="Rectángulo 28"/>
          <p:cNvSpPr/>
          <p:nvPr/>
        </p:nvSpPr>
        <p:spPr>
          <a:xfrm>
            <a:off x="6354934" y="2035364"/>
            <a:ext cx="2360095" cy="181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0" name="Rectángulo 29"/>
          <p:cNvSpPr/>
          <p:nvPr/>
        </p:nvSpPr>
        <p:spPr>
          <a:xfrm>
            <a:off x="4058340" y="2728153"/>
            <a:ext cx="436387" cy="1656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2" name="Rectángulo 31"/>
          <p:cNvSpPr/>
          <p:nvPr/>
        </p:nvSpPr>
        <p:spPr>
          <a:xfrm>
            <a:off x="4058339" y="2970301"/>
            <a:ext cx="436387" cy="1656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4" name="Rectángulo 33"/>
          <p:cNvSpPr/>
          <p:nvPr/>
        </p:nvSpPr>
        <p:spPr>
          <a:xfrm>
            <a:off x="4494726" y="2970302"/>
            <a:ext cx="940874" cy="1656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5" name="Rectángulo 34"/>
          <p:cNvSpPr/>
          <p:nvPr/>
        </p:nvSpPr>
        <p:spPr>
          <a:xfrm>
            <a:off x="4058339" y="3216260"/>
            <a:ext cx="436387" cy="1656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6" name="Rectángulo 35"/>
          <p:cNvSpPr/>
          <p:nvPr/>
        </p:nvSpPr>
        <p:spPr>
          <a:xfrm>
            <a:off x="4494726" y="3216261"/>
            <a:ext cx="940874" cy="1656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7" name="Rectángulo 36"/>
          <p:cNvSpPr/>
          <p:nvPr/>
        </p:nvSpPr>
        <p:spPr>
          <a:xfrm>
            <a:off x="4058339" y="3480509"/>
            <a:ext cx="780361" cy="1494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9" name="Rectángulo 38"/>
          <p:cNvSpPr/>
          <p:nvPr/>
        </p:nvSpPr>
        <p:spPr>
          <a:xfrm>
            <a:off x="4494726" y="3712303"/>
            <a:ext cx="940874" cy="1656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8" name="Rectángulo 37"/>
          <p:cNvSpPr/>
          <p:nvPr/>
        </p:nvSpPr>
        <p:spPr>
          <a:xfrm>
            <a:off x="4058339" y="3712302"/>
            <a:ext cx="713686" cy="1656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7" name="Freeform 13">
            <a:extLst>
              <a:ext uri="{FF2B5EF4-FFF2-40B4-BE49-F238E27FC236}">
                <a16:creationId xmlns:a16="http://schemas.microsoft.com/office/drawing/2014/main" xmlns="" id="{89ACF8A7-09D2-4B39-9EB4-C470241819E6}"/>
              </a:ext>
            </a:extLst>
          </p:cNvPr>
          <p:cNvSpPr>
            <a:spLocks/>
          </p:cNvSpPr>
          <p:nvPr/>
        </p:nvSpPr>
        <p:spPr bwMode="auto">
          <a:xfrm>
            <a:off x="8382000" y="3171376"/>
            <a:ext cx="4384675" cy="2443163"/>
          </a:xfrm>
          <a:custGeom>
            <a:avLst/>
            <a:gdLst>
              <a:gd name="T0" fmla="*/ 879 w 5525"/>
              <a:gd name="T1" fmla="*/ 3078 h 3078"/>
              <a:gd name="T2" fmla="*/ 879 w 5525"/>
              <a:gd name="T3" fmla="*/ 2061 h 3078"/>
              <a:gd name="T4" fmla="*/ 0 w 5525"/>
              <a:gd name="T5" fmla="*/ 2061 h 3078"/>
              <a:gd name="T6" fmla="*/ 1713 w 5525"/>
              <a:gd name="T7" fmla="*/ 1413 h 3078"/>
              <a:gd name="T8" fmla="*/ 5525 w 5525"/>
              <a:gd name="T9" fmla="*/ 0 h 3078"/>
              <a:gd name="T10" fmla="*/ 879 w 5525"/>
              <a:gd name="T11" fmla="*/ 3078 h 3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25" h="3078">
                <a:moveTo>
                  <a:pt x="879" y="3078"/>
                </a:moveTo>
                <a:lnTo>
                  <a:pt x="879" y="2061"/>
                </a:lnTo>
                <a:lnTo>
                  <a:pt x="0" y="2061"/>
                </a:lnTo>
                <a:lnTo>
                  <a:pt x="1713" y="1413"/>
                </a:lnTo>
                <a:lnTo>
                  <a:pt x="5525" y="0"/>
                </a:lnTo>
                <a:lnTo>
                  <a:pt x="879" y="30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14">
            <a:extLst>
              <a:ext uri="{FF2B5EF4-FFF2-40B4-BE49-F238E27FC236}">
                <a16:creationId xmlns:a16="http://schemas.microsoft.com/office/drawing/2014/main" xmlns="" id="{9AF4DA91-AB9D-4455-B993-56630E5E9619}"/>
              </a:ext>
            </a:extLst>
          </p:cNvPr>
          <p:cNvSpPr>
            <a:spLocks/>
          </p:cNvSpPr>
          <p:nvPr/>
        </p:nvSpPr>
        <p:spPr bwMode="auto">
          <a:xfrm>
            <a:off x="5605462" y="5084314"/>
            <a:ext cx="3190875" cy="1890713"/>
          </a:xfrm>
          <a:custGeom>
            <a:avLst/>
            <a:gdLst>
              <a:gd name="T0" fmla="*/ 4019 w 4019"/>
              <a:gd name="T1" fmla="*/ 908 h 2381"/>
              <a:gd name="T2" fmla="*/ 1775 w 4019"/>
              <a:gd name="T3" fmla="*/ 2381 h 2381"/>
              <a:gd name="T4" fmla="*/ 1775 w 4019"/>
              <a:gd name="T5" fmla="*/ 977 h 2381"/>
              <a:gd name="T6" fmla="*/ 0 w 4019"/>
              <a:gd name="T7" fmla="*/ 977 h 2381"/>
              <a:gd name="T8" fmla="*/ 2575 w 4019"/>
              <a:gd name="T9" fmla="*/ 0 h 2381"/>
              <a:gd name="T10" fmla="*/ 4019 w 4019"/>
              <a:gd name="T11" fmla="*/ 0 h 2381"/>
              <a:gd name="T12" fmla="*/ 4019 w 4019"/>
              <a:gd name="T13" fmla="*/ 908 h 2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9" h="2381">
                <a:moveTo>
                  <a:pt x="4019" y="908"/>
                </a:moveTo>
                <a:lnTo>
                  <a:pt x="1775" y="2381"/>
                </a:lnTo>
                <a:lnTo>
                  <a:pt x="1775" y="977"/>
                </a:lnTo>
                <a:lnTo>
                  <a:pt x="0" y="977"/>
                </a:lnTo>
                <a:lnTo>
                  <a:pt x="2575" y="0"/>
                </a:lnTo>
                <a:lnTo>
                  <a:pt x="4019" y="0"/>
                </a:lnTo>
                <a:lnTo>
                  <a:pt x="4019" y="90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13" tIns="45707" rIns="91413" bIns="45707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4" name="Group 3"/>
          <p:cNvGrpSpPr/>
          <p:nvPr/>
        </p:nvGrpSpPr>
        <p:grpSpPr>
          <a:xfrm>
            <a:off x="5025069" y="4239714"/>
            <a:ext cx="838765" cy="2344828"/>
            <a:chOff x="5408777" y="2640964"/>
            <a:chExt cx="838765" cy="2344828"/>
          </a:xfrm>
        </p:grpSpPr>
        <p:sp>
          <p:nvSpPr>
            <p:cNvPr id="56" name="Oval 23">
              <a:extLst>
                <a:ext uri="{FF2B5EF4-FFF2-40B4-BE49-F238E27FC236}">
                  <a16:creationId xmlns:a16="http://schemas.microsoft.com/office/drawing/2014/main" xmlns="" id="{37889C68-733C-4BB9-ADAA-3B39BC0A73BD}"/>
                </a:ext>
              </a:extLst>
            </p:cNvPr>
            <p:cNvSpPr/>
            <p:nvPr/>
          </p:nvSpPr>
          <p:spPr>
            <a:xfrm>
              <a:off x="5659792" y="2640964"/>
              <a:ext cx="336730" cy="336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24">
              <a:extLst>
                <a:ext uri="{FF2B5EF4-FFF2-40B4-BE49-F238E27FC236}">
                  <a16:creationId xmlns:a16="http://schemas.microsoft.com/office/drawing/2014/main" xmlns="" id="{A5F52B63-3E7E-4E71-B295-2F29851E89AC}"/>
                </a:ext>
              </a:extLst>
            </p:cNvPr>
            <p:cNvSpPr/>
            <p:nvPr/>
          </p:nvSpPr>
          <p:spPr>
            <a:xfrm>
              <a:off x="5719327" y="2699935"/>
              <a:ext cx="218795" cy="21879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8" name="Straight Connector 25">
              <a:extLst>
                <a:ext uri="{FF2B5EF4-FFF2-40B4-BE49-F238E27FC236}">
                  <a16:creationId xmlns:a16="http://schemas.microsoft.com/office/drawing/2014/main" xmlns="" id="{DC3EC708-B076-42C2-898F-11DE1306F50F}"/>
                </a:ext>
              </a:extLst>
            </p:cNvPr>
            <p:cNvCxnSpPr>
              <a:cxnSpLocks/>
              <a:stCxn id="56" idx="4"/>
            </p:cNvCxnSpPr>
            <p:nvPr/>
          </p:nvCxnSpPr>
          <p:spPr>
            <a:xfrm>
              <a:off x="5828156" y="2977697"/>
              <a:ext cx="0" cy="1866335"/>
            </a:xfrm>
            <a:prstGeom prst="line">
              <a:avLst/>
            </a:prstGeom>
            <a:ln cap="sq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21">
              <a:extLst>
                <a:ext uri="{FF2B5EF4-FFF2-40B4-BE49-F238E27FC236}">
                  <a16:creationId xmlns:a16="http://schemas.microsoft.com/office/drawing/2014/main" xmlns="" id="{7976BFE6-9806-455C-A63A-18786BB06E1B}"/>
                </a:ext>
              </a:extLst>
            </p:cNvPr>
            <p:cNvSpPr/>
            <p:nvPr/>
          </p:nvSpPr>
          <p:spPr>
            <a:xfrm>
              <a:off x="5408777" y="4702266"/>
              <a:ext cx="838765" cy="28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969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9" name="Group 5"/>
          <p:cNvGrpSpPr/>
          <p:nvPr/>
        </p:nvGrpSpPr>
        <p:grpSpPr>
          <a:xfrm>
            <a:off x="7781722" y="3121404"/>
            <a:ext cx="720899" cy="2386088"/>
            <a:chOff x="8165430" y="1522654"/>
            <a:chExt cx="720899" cy="2386088"/>
          </a:xfrm>
        </p:grpSpPr>
        <p:sp>
          <p:nvSpPr>
            <p:cNvPr id="60" name="Oval 43">
              <a:extLst>
                <a:ext uri="{FF2B5EF4-FFF2-40B4-BE49-F238E27FC236}">
                  <a16:creationId xmlns:a16="http://schemas.microsoft.com/office/drawing/2014/main" xmlns="" id="{9D9C5934-816B-4D96-8AD7-3823DD384E8A}"/>
                </a:ext>
              </a:extLst>
            </p:cNvPr>
            <p:cNvSpPr/>
            <p:nvPr/>
          </p:nvSpPr>
          <p:spPr>
            <a:xfrm>
              <a:off x="8165430" y="3665058"/>
              <a:ext cx="720899" cy="2436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969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45">
              <a:extLst>
                <a:ext uri="{FF2B5EF4-FFF2-40B4-BE49-F238E27FC236}">
                  <a16:creationId xmlns:a16="http://schemas.microsoft.com/office/drawing/2014/main" xmlns="" id="{39653BAE-270B-4BB9-8423-99470577F373}"/>
                </a:ext>
              </a:extLst>
            </p:cNvPr>
            <p:cNvSpPr/>
            <p:nvPr/>
          </p:nvSpPr>
          <p:spPr>
            <a:xfrm>
              <a:off x="8357512" y="1522654"/>
              <a:ext cx="336730" cy="336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val 46">
              <a:extLst>
                <a:ext uri="{FF2B5EF4-FFF2-40B4-BE49-F238E27FC236}">
                  <a16:creationId xmlns:a16="http://schemas.microsoft.com/office/drawing/2014/main" xmlns="" id="{2FECE2CD-1E94-4E95-878B-0E69CA5F3173}"/>
                </a:ext>
              </a:extLst>
            </p:cNvPr>
            <p:cNvSpPr/>
            <p:nvPr/>
          </p:nvSpPr>
          <p:spPr>
            <a:xfrm>
              <a:off x="8417048" y="1581624"/>
              <a:ext cx="218795" cy="21879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3" name="Straight Connector 47">
              <a:extLst>
                <a:ext uri="{FF2B5EF4-FFF2-40B4-BE49-F238E27FC236}">
                  <a16:creationId xmlns:a16="http://schemas.microsoft.com/office/drawing/2014/main" xmlns="" id="{EE183470-CEB8-4F9C-8067-F4AE2EEDF152}"/>
                </a:ext>
              </a:extLst>
            </p:cNvPr>
            <p:cNvCxnSpPr>
              <a:cxnSpLocks/>
              <a:stCxn id="61" idx="4"/>
            </p:cNvCxnSpPr>
            <p:nvPr/>
          </p:nvCxnSpPr>
          <p:spPr>
            <a:xfrm>
              <a:off x="8525877" y="1859386"/>
              <a:ext cx="0" cy="1927517"/>
            </a:xfrm>
            <a:prstGeom prst="line">
              <a:avLst/>
            </a:prstGeom>
            <a:ln cap="sq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7"/>
          <p:cNvGrpSpPr/>
          <p:nvPr/>
        </p:nvGrpSpPr>
        <p:grpSpPr>
          <a:xfrm>
            <a:off x="10376827" y="2054184"/>
            <a:ext cx="559140" cy="2204959"/>
            <a:chOff x="10760535" y="455434"/>
            <a:chExt cx="559140" cy="2204959"/>
          </a:xfrm>
        </p:grpSpPr>
        <p:sp>
          <p:nvSpPr>
            <p:cNvPr id="65" name="Oval 48">
              <a:extLst>
                <a:ext uri="{FF2B5EF4-FFF2-40B4-BE49-F238E27FC236}">
                  <a16:creationId xmlns:a16="http://schemas.microsoft.com/office/drawing/2014/main" xmlns="" id="{00A8A631-DE5C-40D9-93C4-AE382AE7CC06}"/>
                </a:ext>
              </a:extLst>
            </p:cNvPr>
            <p:cNvSpPr/>
            <p:nvPr/>
          </p:nvSpPr>
          <p:spPr>
            <a:xfrm>
              <a:off x="10760535" y="2471388"/>
              <a:ext cx="559140" cy="1890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969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50">
              <a:extLst>
                <a:ext uri="{FF2B5EF4-FFF2-40B4-BE49-F238E27FC236}">
                  <a16:creationId xmlns:a16="http://schemas.microsoft.com/office/drawing/2014/main" xmlns="" id="{91F2CACD-77DE-48D1-A356-585362DC436B}"/>
                </a:ext>
              </a:extLst>
            </p:cNvPr>
            <p:cNvSpPr/>
            <p:nvPr/>
          </p:nvSpPr>
          <p:spPr>
            <a:xfrm>
              <a:off x="10871740" y="455434"/>
              <a:ext cx="336730" cy="336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Oval 51">
              <a:extLst>
                <a:ext uri="{FF2B5EF4-FFF2-40B4-BE49-F238E27FC236}">
                  <a16:creationId xmlns:a16="http://schemas.microsoft.com/office/drawing/2014/main" xmlns="" id="{924A3B0F-DCD2-46FA-AD80-6E87B7F3F1AA}"/>
                </a:ext>
              </a:extLst>
            </p:cNvPr>
            <p:cNvSpPr/>
            <p:nvPr/>
          </p:nvSpPr>
          <p:spPr>
            <a:xfrm>
              <a:off x="10931276" y="514404"/>
              <a:ext cx="218795" cy="21879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3" tIns="45707" rIns="91413" bIns="45707"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8" name="Straight Connector 52">
              <a:extLst>
                <a:ext uri="{FF2B5EF4-FFF2-40B4-BE49-F238E27FC236}">
                  <a16:creationId xmlns:a16="http://schemas.microsoft.com/office/drawing/2014/main" xmlns="" id="{0656641D-08DF-4883-9BEF-7CD3DF05DEB4}"/>
                </a:ext>
              </a:extLst>
            </p:cNvPr>
            <p:cNvCxnSpPr>
              <a:cxnSpLocks/>
              <a:stCxn id="66" idx="4"/>
              <a:endCxn id="65" idx="0"/>
            </p:cNvCxnSpPr>
            <p:nvPr/>
          </p:nvCxnSpPr>
          <p:spPr>
            <a:xfrm>
              <a:off x="11040105" y="792164"/>
              <a:ext cx="0" cy="1679222"/>
            </a:xfrm>
            <a:prstGeom prst="line">
              <a:avLst/>
            </a:prstGeom>
            <a:ln cap="sq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66">
            <a:extLst>
              <a:ext uri="{FF2B5EF4-FFF2-40B4-BE49-F238E27FC236}">
                <a16:creationId xmlns:a16="http://schemas.microsoft.com/office/drawing/2014/main" xmlns="" id="{8FEB1A21-B4EF-49EE-8141-275EB92CD7F4}"/>
              </a:ext>
            </a:extLst>
          </p:cNvPr>
          <p:cNvSpPr txBox="1"/>
          <p:nvPr/>
        </p:nvSpPr>
        <p:spPr>
          <a:xfrm>
            <a:off x="6004985" y="4041424"/>
            <a:ext cx="745331" cy="289284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Horas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2" name="TextBox 73">
            <a:extLst>
              <a:ext uri="{FF2B5EF4-FFF2-40B4-BE49-F238E27FC236}">
                <a16:creationId xmlns:a16="http://schemas.microsoft.com/office/drawing/2014/main" xmlns="" id="{D87EBC23-F795-418D-B804-E80C6EC19F93}"/>
              </a:ext>
            </a:extLst>
          </p:cNvPr>
          <p:cNvSpPr txBox="1"/>
          <p:nvPr/>
        </p:nvSpPr>
        <p:spPr>
          <a:xfrm>
            <a:off x="5672349" y="3913964"/>
            <a:ext cx="477689" cy="769441"/>
          </a:xfrm>
          <a:prstGeom prst="rect">
            <a:avLst/>
          </a:prstGeom>
          <a:noFill/>
        </p:spPr>
        <p:txBody>
          <a:bodyPr wrap="square" lIns="91413" tIns="45707" rIns="91413" bIns="45707" rtlCol="0" anchor="ctr">
            <a:spAutoFit/>
          </a:bodyPr>
          <a:lstStyle/>
          <a:p>
            <a:pPr algn="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2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3" name="TextBox 66">
            <a:extLst>
              <a:ext uri="{FF2B5EF4-FFF2-40B4-BE49-F238E27FC236}">
                <a16:creationId xmlns:a16="http://schemas.microsoft.com/office/drawing/2014/main" xmlns="" id="{8FEB1A21-B4EF-49EE-8141-275EB92CD7F4}"/>
              </a:ext>
            </a:extLst>
          </p:cNvPr>
          <p:cNvSpPr txBox="1"/>
          <p:nvPr/>
        </p:nvSpPr>
        <p:spPr>
          <a:xfrm>
            <a:off x="9164823" y="2976762"/>
            <a:ext cx="745331" cy="289284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Horas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D87EBC23-F795-418D-B804-E80C6EC19F93}"/>
              </a:ext>
            </a:extLst>
          </p:cNvPr>
          <p:cNvSpPr txBox="1"/>
          <p:nvPr/>
        </p:nvSpPr>
        <p:spPr>
          <a:xfrm>
            <a:off x="8204598" y="2826349"/>
            <a:ext cx="989057" cy="769415"/>
          </a:xfrm>
          <a:prstGeom prst="rect">
            <a:avLst/>
          </a:prstGeom>
          <a:noFill/>
        </p:spPr>
        <p:txBody>
          <a:bodyPr wrap="square" lIns="91413" tIns="45707" rIns="91413" bIns="45707" rtlCol="0" anchor="ctr">
            <a:spAutoFit/>
          </a:bodyPr>
          <a:lstStyle/>
          <a:p>
            <a:pPr algn="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9.4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5" name="TextBox 66">
            <a:extLst>
              <a:ext uri="{FF2B5EF4-FFF2-40B4-BE49-F238E27FC236}">
                <a16:creationId xmlns:a16="http://schemas.microsoft.com/office/drawing/2014/main" xmlns="" id="{8FEB1A21-B4EF-49EE-8141-275EB92CD7F4}"/>
              </a:ext>
            </a:extLst>
          </p:cNvPr>
          <p:cNvSpPr txBox="1"/>
          <p:nvPr/>
        </p:nvSpPr>
        <p:spPr>
          <a:xfrm>
            <a:off x="11457796" y="1764900"/>
            <a:ext cx="745331" cy="289284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Horas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6" name="TextBox 73">
            <a:extLst>
              <a:ext uri="{FF2B5EF4-FFF2-40B4-BE49-F238E27FC236}">
                <a16:creationId xmlns:a16="http://schemas.microsoft.com/office/drawing/2014/main" xmlns="" id="{D87EBC23-F795-418D-B804-E80C6EC19F93}"/>
              </a:ext>
            </a:extLst>
          </p:cNvPr>
          <p:cNvSpPr txBox="1"/>
          <p:nvPr/>
        </p:nvSpPr>
        <p:spPr>
          <a:xfrm>
            <a:off x="10851810" y="1644424"/>
            <a:ext cx="741948" cy="769415"/>
          </a:xfrm>
          <a:prstGeom prst="rect">
            <a:avLst/>
          </a:prstGeom>
          <a:noFill/>
        </p:spPr>
        <p:txBody>
          <a:bodyPr wrap="square" lIns="91413" tIns="45707" rIns="91413" bIns="45707" rtlCol="0" anchor="ctr">
            <a:spAutoFit/>
          </a:bodyPr>
          <a:lstStyle/>
          <a:p>
            <a:pPr algn="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Bold" panose="02000000000000000000" pitchFamily="50" charset="0"/>
              </a:rPr>
              <a:t>32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8" name="Freeform 1100"/>
          <p:cNvSpPr>
            <a:spLocks noEditPoints="1"/>
          </p:cNvSpPr>
          <p:nvPr/>
        </p:nvSpPr>
        <p:spPr bwMode="auto">
          <a:xfrm>
            <a:off x="990191" y="4574166"/>
            <a:ext cx="1750802" cy="2009881"/>
          </a:xfrm>
          <a:custGeom>
            <a:avLst/>
            <a:gdLst>
              <a:gd name="T0" fmla="*/ 295 w 331"/>
              <a:gd name="T1" fmla="*/ 111 h 380"/>
              <a:gd name="T2" fmla="*/ 309 w 331"/>
              <a:gd name="T3" fmla="*/ 97 h 380"/>
              <a:gd name="T4" fmla="*/ 310 w 331"/>
              <a:gd name="T5" fmla="*/ 98 h 380"/>
              <a:gd name="T6" fmla="*/ 325 w 331"/>
              <a:gd name="T7" fmla="*/ 98 h 380"/>
              <a:gd name="T8" fmla="*/ 325 w 331"/>
              <a:gd name="T9" fmla="*/ 83 h 380"/>
              <a:gd name="T10" fmla="*/ 304 w 331"/>
              <a:gd name="T11" fmla="*/ 61 h 380"/>
              <a:gd name="T12" fmla="*/ 288 w 331"/>
              <a:gd name="T13" fmla="*/ 61 h 380"/>
              <a:gd name="T14" fmla="*/ 288 w 331"/>
              <a:gd name="T15" fmla="*/ 76 h 380"/>
              <a:gd name="T16" fmla="*/ 289 w 331"/>
              <a:gd name="T17" fmla="*/ 77 h 380"/>
              <a:gd name="T18" fmla="*/ 275 w 331"/>
              <a:gd name="T19" fmla="*/ 91 h 380"/>
              <a:gd name="T20" fmla="*/ 184 w 331"/>
              <a:gd name="T21" fmla="*/ 50 h 380"/>
              <a:gd name="T22" fmla="*/ 184 w 331"/>
              <a:gd name="T23" fmla="*/ 29 h 380"/>
              <a:gd name="T24" fmla="*/ 186 w 331"/>
              <a:gd name="T25" fmla="*/ 29 h 380"/>
              <a:gd name="T26" fmla="*/ 200 w 331"/>
              <a:gd name="T27" fmla="*/ 14 h 380"/>
              <a:gd name="T28" fmla="*/ 186 w 331"/>
              <a:gd name="T29" fmla="*/ 0 h 380"/>
              <a:gd name="T30" fmla="*/ 146 w 331"/>
              <a:gd name="T31" fmla="*/ 0 h 380"/>
              <a:gd name="T32" fmla="*/ 132 w 331"/>
              <a:gd name="T33" fmla="*/ 14 h 380"/>
              <a:gd name="T34" fmla="*/ 146 w 331"/>
              <a:gd name="T35" fmla="*/ 29 h 380"/>
              <a:gd name="T36" fmla="*/ 147 w 331"/>
              <a:gd name="T37" fmla="*/ 29 h 380"/>
              <a:gd name="T38" fmla="*/ 147 w 331"/>
              <a:gd name="T39" fmla="*/ 50 h 380"/>
              <a:gd name="T40" fmla="*/ 0 w 331"/>
              <a:gd name="T41" fmla="*/ 215 h 380"/>
              <a:gd name="T42" fmla="*/ 166 w 331"/>
              <a:gd name="T43" fmla="*/ 380 h 380"/>
              <a:gd name="T44" fmla="*/ 331 w 331"/>
              <a:gd name="T45" fmla="*/ 215 h 380"/>
              <a:gd name="T46" fmla="*/ 295 w 331"/>
              <a:gd name="T47" fmla="*/ 111 h 380"/>
              <a:gd name="T48" fmla="*/ 166 w 331"/>
              <a:gd name="T49" fmla="*/ 364 h 380"/>
              <a:gd name="T50" fmla="*/ 16 w 331"/>
              <a:gd name="T51" fmla="*/ 215 h 380"/>
              <a:gd name="T52" fmla="*/ 166 w 331"/>
              <a:gd name="T53" fmla="*/ 65 h 380"/>
              <a:gd name="T54" fmla="*/ 315 w 331"/>
              <a:gd name="T55" fmla="*/ 215 h 380"/>
              <a:gd name="T56" fmla="*/ 166 w 331"/>
              <a:gd name="T57" fmla="*/ 36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1" h="380">
                <a:moveTo>
                  <a:pt x="295" y="111"/>
                </a:moveTo>
                <a:cubicBezTo>
                  <a:pt x="309" y="97"/>
                  <a:pt x="309" y="97"/>
                  <a:pt x="309" y="97"/>
                </a:cubicBezTo>
                <a:cubicBezTo>
                  <a:pt x="310" y="98"/>
                  <a:pt x="310" y="98"/>
                  <a:pt x="310" y="98"/>
                </a:cubicBezTo>
                <a:cubicBezTo>
                  <a:pt x="314" y="102"/>
                  <a:pt x="321" y="102"/>
                  <a:pt x="325" y="98"/>
                </a:cubicBezTo>
                <a:cubicBezTo>
                  <a:pt x="329" y="94"/>
                  <a:pt x="329" y="87"/>
                  <a:pt x="325" y="83"/>
                </a:cubicBezTo>
                <a:cubicBezTo>
                  <a:pt x="304" y="61"/>
                  <a:pt x="304" y="61"/>
                  <a:pt x="304" y="61"/>
                </a:cubicBezTo>
                <a:cubicBezTo>
                  <a:pt x="299" y="57"/>
                  <a:pt x="292" y="57"/>
                  <a:pt x="288" y="61"/>
                </a:cubicBezTo>
                <a:cubicBezTo>
                  <a:pt x="284" y="65"/>
                  <a:pt x="284" y="72"/>
                  <a:pt x="288" y="76"/>
                </a:cubicBezTo>
                <a:cubicBezTo>
                  <a:pt x="289" y="77"/>
                  <a:pt x="289" y="77"/>
                  <a:pt x="289" y="77"/>
                </a:cubicBezTo>
                <a:cubicBezTo>
                  <a:pt x="275" y="91"/>
                  <a:pt x="275" y="91"/>
                  <a:pt x="275" y="91"/>
                </a:cubicBezTo>
                <a:cubicBezTo>
                  <a:pt x="250" y="69"/>
                  <a:pt x="219" y="54"/>
                  <a:pt x="184" y="50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94" y="29"/>
                  <a:pt x="200" y="22"/>
                  <a:pt x="200" y="14"/>
                </a:cubicBezTo>
                <a:cubicBezTo>
                  <a:pt x="200" y="7"/>
                  <a:pt x="194" y="0"/>
                  <a:pt x="18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8" y="0"/>
                  <a:pt x="132" y="7"/>
                  <a:pt x="132" y="14"/>
                </a:cubicBezTo>
                <a:cubicBezTo>
                  <a:pt x="132" y="22"/>
                  <a:pt x="138" y="29"/>
                  <a:pt x="146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7" y="50"/>
                  <a:pt x="147" y="50"/>
                  <a:pt x="147" y="50"/>
                </a:cubicBezTo>
                <a:cubicBezTo>
                  <a:pt x="65" y="60"/>
                  <a:pt x="0" y="130"/>
                  <a:pt x="0" y="215"/>
                </a:cubicBezTo>
                <a:cubicBezTo>
                  <a:pt x="0" y="306"/>
                  <a:pt x="75" y="380"/>
                  <a:pt x="166" y="380"/>
                </a:cubicBezTo>
                <a:cubicBezTo>
                  <a:pt x="257" y="380"/>
                  <a:pt x="331" y="306"/>
                  <a:pt x="331" y="215"/>
                </a:cubicBezTo>
                <a:cubicBezTo>
                  <a:pt x="331" y="176"/>
                  <a:pt x="318" y="140"/>
                  <a:pt x="295" y="111"/>
                </a:cubicBezTo>
                <a:close/>
                <a:moveTo>
                  <a:pt x="166" y="364"/>
                </a:moveTo>
                <a:cubicBezTo>
                  <a:pt x="83" y="364"/>
                  <a:pt x="16" y="297"/>
                  <a:pt x="16" y="215"/>
                </a:cubicBezTo>
                <a:cubicBezTo>
                  <a:pt x="16" y="132"/>
                  <a:pt x="83" y="65"/>
                  <a:pt x="166" y="65"/>
                </a:cubicBezTo>
                <a:cubicBezTo>
                  <a:pt x="248" y="65"/>
                  <a:pt x="315" y="132"/>
                  <a:pt x="315" y="215"/>
                </a:cubicBezTo>
                <a:cubicBezTo>
                  <a:pt x="315" y="297"/>
                  <a:pt x="248" y="364"/>
                  <a:pt x="166" y="364"/>
                </a:cubicBezTo>
                <a:close/>
              </a:path>
            </a:pathLst>
          </a:custGeom>
          <a:solidFill>
            <a:srgbClr val="C6C5C7">
              <a:alpha val="36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49" rIns="45699" bIns="22849" rtlCol="0" anchor="ctr"/>
          <a:lstStyle/>
          <a:p>
            <a:pPr algn="ctr"/>
            <a:endParaRPr lang="en-US" sz="900"/>
          </a:p>
        </p:txBody>
      </p:sp>
      <p:sp>
        <p:nvSpPr>
          <p:cNvPr id="79" name="Pie 20"/>
          <p:cNvSpPr/>
          <p:nvPr/>
        </p:nvSpPr>
        <p:spPr>
          <a:xfrm>
            <a:off x="1114980" y="4963748"/>
            <a:ext cx="1490854" cy="1490854"/>
          </a:xfrm>
          <a:prstGeom prst="pie">
            <a:avLst>
              <a:gd name="adj1" fmla="val 73000"/>
              <a:gd name="adj2" fmla="val 161689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0" name="Pie 85"/>
          <p:cNvSpPr/>
          <p:nvPr/>
        </p:nvSpPr>
        <p:spPr bwMode="auto">
          <a:xfrm>
            <a:off x="1127263" y="4968486"/>
            <a:ext cx="1476665" cy="1476590"/>
          </a:xfrm>
          <a:prstGeom prst="pie">
            <a:avLst>
              <a:gd name="adj1" fmla="val 15340195"/>
              <a:gd name="adj2" fmla="val 8176726"/>
            </a:avLst>
          </a:prstGeom>
          <a:solidFill>
            <a:srgbClr val="92D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49" rIns="45699" bIns="22849" rtlCol="1" anchor="ctr"/>
          <a:lstStyle/>
          <a:p>
            <a:pPr algn="ctr" rtl="1">
              <a:defRPr/>
            </a:pPr>
            <a:endParaRPr lang="x-none" sz="900">
              <a:solidFill>
                <a:schemeClr val="tx1"/>
              </a:solidFill>
            </a:endParaRPr>
          </a:p>
        </p:txBody>
      </p:sp>
      <p:sp>
        <p:nvSpPr>
          <p:cNvPr id="81" name="Текст 12"/>
          <p:cNvSpPr txBox="1">
            <a:spLocks/>
          </p:cNvSpPr>
          <p:nvPr/>
        </p:nvSpPr>
        <p:spPr>
          <a:xfrm>
            <a:off x="1663744" y="5536955"/>
            <a:ext cx="1119881" cy="332029"/>
          </a:xfrm>
          <a:prstGeom prst="rect">
            <a:avLst/>
          </a:prstGeom>
          <a:ln>
            <a:noFill/>
          </a:ln>
        </p:spPr>
        <p:txBody>
          <a:bodyPr lIns="45699" tIns="22849" rIns="45699" bIns="22849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425168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1300" b="1" dirty="0" smtClean="0">
                <a:solidFill>
                  <a:srgbClr val="FFFFFF"/>
                </a:solidFill>
                <a:latin typeface="DIN Pro Regular" panose="020B0504020101020102" pitchFamily="34" charset="0"/>
                <a:ea typeface="Tahoma" panose="020B0604030504040204" pitchFamily="34" charset="0"/>
                <a:cs typeface="DIN Pro Regular" panose="020B0504020101020102" pitchFamily="34" charset="0"/>
              </a:rPr>
              <a:t>72 Horas</a:t>
            </a:r>
            <a:endParaRPr lang="en-US" sz="1300" b="1" dirty="0">
              <a:solidFill>
                <a:srgbClr val="FFFFFF"/>
              </a:solidFill>
              <a:latin typeface="DIN Pro Regular" panose="020B0504020101020102" pitchFamily="34" charset="0"/>
              <a:ea typeface="Tahoma" panose="020B0604030504040204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15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8996" r="7104" b="2846"/>
          <a:stretch/>
        </p:blipFill>
        <p:spPr>
          <a:xfrm>
            <a:off x="173057" y="945388"/>
            <a:ext cx="3970838" cy="3889085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 flipV="1">
            <a:off x="3106057" y="874633"/>
            <a:ext cx="603498" cy="547767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o 17"/>
          <p:cNvGrpSpPr/>
          <p:nvPr/>
        </p:nvGrpSpPr>
        <p:grpSpPr>
          <a:xfrm>
            <a:off x="2118663" y="4582096"/>
            <a:ext cx="2702719" cy="468603"/>
            <a:chOff x="2118663" y="4281847"/>
            <a:chExt cx="2702719" cy="468603"/>
          </a:xfrm>
        </p:grpSpPr>
        <p:cxnSp>
          <p:nvCxnSpPr>
            <p:cNvPr id="13" name="Conector recto 12"/>
            <p:cNvCxnSpPr/>
            <p:nvPr/>
          </p:nvCxnSpPr>
          <p:spPr>
            <a:xfrm flipH="1" flipV="1">
              <a:off x="2118663" y="4281847"/>
              <a:ext cx="408709" cy="468603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2535382" y="4750450"/>
              <a:ext cx="228600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ector recto 19"/>
          <p:cNvCxnSpPr/>
          <p:nvPr/>
        </p:nvCxnSpPr>
        <p:spPr>
          <a:xfrm>
            <a:off x="3709555" y="874633"/>
            <a:ext cx="3356263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46865"/>
              </p:ext>
            </p:extLst>
          </p:nvPr>
        </p:nvGraphicFramePr>
        <p:xfrm>
          <a:off x="4887768" y="4526441"/>
          <a:ext cx="4356100" cy="209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sp>
        <p:nvSpPr>
          <p:cNvPr id="12" name="Rectángulo 11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73057" y="157548"/>
            <a:ext cx="490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s-ES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00000"/>
                </a:solidFill>
              </a:rPr>
              <a:t>Ejecución del Proyecto  -  Situación Actual</a:t>
            </a:r>
            <a:endParaRPr lang="es-PE" dirty="0">
              <a:solidFill>
                <a:srgbClr val="C00000"/>
              </a:solidFill>
            </a:endParaRPr>
          </a:p>
          <a:p>
            <a:pPr lvl="0"/>
            <a:endParaRPr lang="es-PE" dirty="0">
              <a:solidFill>
                <a:srgbClr val="C00000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418118" y="3855219"/>
            <a:ext cx="9049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: </a:t>
            </a:r>
            <a:r>
              <a:rPr lang="es-PE" sz="1400" dirty="0" smtClean="0">
                <a:solidFill>
                  <a:srgbClr val="FF0000"/>
                </a:solidFill>
              </a:rPr>
              <a:t>11</a:t>
            </a:r>
            <a:endParaRPr lang="es-PE" sz="1400" dirty="0">
              <a:solidFill>
                <a:srgbClr val="FF0000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3871570" y="6310265"/>
            <a:ext cx="949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Total </a:t>
            </a:r>
            <a:r>
              <a:rPr lang="es-PE" sz="1400" dirty="0" smtClean="0">
                <a:solidFill>
                  <a:srgbClr val="FF0000"/>
                </a:solidFill>
              </a:rPr>
              <a:t>: 05 </a:t>
            </a:r>
            <a:endParaRPr lang="es-PE" sz="1400" dirty="0">
              <a:solidFill>
                <a:srgbClr val="FF0000"/>
              </a:solidFill>
            </a:endParaRP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040923"/>
              </p:ext>
            </p:extLst>
          </p:nvPr>
        </p:nvGraphicFramePr>
        <p:xfrm>
          <a:off x="7373086" y="157548"/>
          <a:ext cx="4673600" cy="3968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4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s-PE" sz="1100" u="none" strike="noStrike" dirty="0" smtClean="0">
                          <a:effectLst/>
                        </a:rPr>
                        <a:t>ESTC1812.Tot_Regs_Conxs_Tarifas</a:t>
                      </a:r>
                      <a:endParaRPr lang="es-PE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s-PE" sz="11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03 catast.estado medid 201812</a:t>
                      </a: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FACT1801-modalidad-Multifamiliares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6" name="Freeform 5">
            <a:extLst>
              <a:ext uri="{FF2B5EF4-FFF2-40B4-BE49-F238E27FC236}">
                <a16:creationId xmlns:a16="http://schemas.microsoft.com/office/drawing/2014/main" xmlns="" id="{15BE8DC6-297A-4717-AE5E-30BBC12F1084}"/>
              </a:ext>
            </a:extLst>
          </p:cNvPr>
          <p:cNvSpPr>
            <a:spLocks/>
          </p:cNvSpPr>
          <p:nvPr/>
        </p:nvSpPr>
        <p:spPr bwMode="auto">
          <a:xfrm>
            <a:off x="4887767" y="1162753"/>
            <a:ext cx="2366761" cy="381703"/>
          </a:xfrm>
          <a:custGeom>
            <a:avLst/>
            <a:gdLst>
              <a:gd name="T0" fmla="*/ 71 w 849"/>
              <a:gd name="T1" fmla="*/ 141 h 141"/>
              <a:gd name="T2" fmla="*/ 0 w 849"/>
              <a:gd name="T3" fmla="*/ 70 h 141"/>
              <a:gd name="T4" fmla="*/ 71 w 849"/>
              <a:gd name="T5" fmla="*/ 0 h 141"/>
              <a:gd name="T6" fmla="*/ 816 w 849"/>
              <a:gd name="T7" fmla="*/ 0 h 141"/>
              <a:gd name="T8" fmla="*/ 849 w 849"/>
              <a:gd name="T9" fmla="*/ 141 h 141"/>
              <a:gd name="T10" fmla="*/ 71 w 849"/>
              <a:gd name="T11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9" h="141">
                <a:moveTo>
                  <a:pt x="71" y="141"/>
                </a:moveTo>
                <a:cubicBezTo>
                  <a:pt x="32" y="141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49" y="141"/>
                  <a:pt x="849" y="141"/>
                  <a:pt x="849" y="141"/>
                </a:cubicBezTo>
                <a:lnTo>
                  <a:pt x="71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b="1" dirty="0" smtClean="0"/>
              <a:t>Pedientes</a:t>
            </a:r>
            <a:endParaRPr lang="en-US" sz="1800" b="1" dirty="0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xmlns="" id="{A5A8F844-1443-41D6-B60F-FD221455CB2E}"/>
              </a:ext>
            </a:extLst>
          </p:cNvPr>
          <p:cNvSpPr>
            <a:spLocks/>
          </p:cNvSpPr>
          <p:nvPr/>
        </p:nvSpPr>
        <p:spPr bwMode="auto">
          <a:xfrm>
            <a:off x="7082259" y="1544456"/>
            <a:ext cx="172270" cy="400891"/>
          </a:xfrm>
          <a:custGeom>
            <a:avLst/>
            <a:gdLst>
              <a:gd name="T0" fmla="*/ 107 w 107"/>
              <a:gd name="T1" fmla="*/ 0 h 249"/>
              <a:gd name="T2" fmla="*/ 0 w 107"/>
              <a:gd name="T3" fmla="*/ 0 h 249"/>
              <a:gd name="T4" fmla="*/ 55 w 107"/>
              <a:gd name="T5" fmla="*/ 249 h 249"/>
              <a:gd name="T6" fmla="*/ 107 w 107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49">
                <a:moveTo>
                  <a:pt x="107" y="0"/>
                </a:moveTo>
                <a:lnTo>
                  <a:pt x="0" y="0"/>
                </a:lnTo>
                <a:lnTo>
                  <a:pt x="55" y="249"/>
                </a:lnTo>
                <a:lnTo>
                  <a:pt x="1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270">
            <a:extLst>
              <a:ext uri="{FF2B5EF4-FFF2-40B4-BE49-F238E27FC236}">
                <a16:creationId xmlns:a16="http://schemas.microsoft.com/office/drawing/2014/main" xmlns="" id="{9ADA79C1-2F41-4689-9353-E4FEDD7DB38F}"/>
              </a:ext>
            </a:extLst>
          </p:cNvPr>
          <p:cNvSpPr txBox="1"/>
          <p:nvPr/>
        </p:nvSpPr>
        <p:spPr>
          <a:xfrm flipH="1">
            <a:off x="5181116" y="1667482"/>
            <a:ext cx="2263049" cy="16927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1100" kern="0" dirty="0" smtClean="0">
                <a:solidFill>
                  <a:srgbClr val="000000"/>
                </a:solidFill>
              </a:rPr>
              <a:t>Compuesto por 11 archivos</a:t>
            </a:r>
            <a:endParaRPr lang="en-US" sz="1100" kern="0" dirty="0">
              <a:solidFill>
                <a:srgbClr val="000000"/>
              </a:solidFill>
            </a:endParaRPr>
          </a:p>
        </p:txBody>
      </p:sp>
      <p:grpSp>
        <p:nvGrpSpPr>
          <p:cNvPr id="29" name="Group 269">
            <a:extLst>
              <a:ext uri="{FF2B5EF4-FFF2-40B4-BE49-F238E27FC236}">
                <a16:creationId xmlns:a16="http://schemas.microsoft.com/office/drawing/2014/main" xmlns="" id="{F8775B3A-F445-49A4-A835-5658A4706E18}"/>
              </a:ext>
            </a:extLst>
          </p:cNvPr>
          <p:cNvGrpSpPr/>
          <p:nvPr/>
        </p:nvGrpSpPr>
        <p:grpSpPr>
          <a:xfrm flipH="1">
            <a:off x="5045756" y="1220592"/>
            <a:ext cx="212952" cy="212787"/>
            <a:chOff x="4040188" y="1374776"/>
            <a:chExt cx="4111625" cy="4108450"/>
          </a:xfrm>
          <a:solidFill>
            <a:schemeClr val="tx2"/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CB672C4E-BECC-4A11-A583-FFDBF3A45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188" y="1374776"/>
              <a:ext cx="4111625" cy="41084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04A5385A-896E-4772-8FB7-6797ABDFB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8725" y="2368551"/>
              <a:ext cx="2117725" cy="1992313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15BE8DC6-297A-4717-AE5E-30BBC12F1084}"/>
              </a:ext>
            </a:extLst>
          </p:cNvPr>
          <p:cNvSpPr>
            <a:spLocks/>
          </p:cNvSpPr>
          <p:nvPr/>
        </p:nvSpPr>
        <p:spPr bwMode="auto">
          <a:xfrm>
            <a:off x="2459945" y="5263317"/>
            <a:ext cx="2366761" cy="381703"/>
          </a:xfrm>
          <a:custGeom>
            <a:avLst/>
            <a:gdLst>
              <a:gd name="T0" fmla="*/ 71 w 849"/>
              <a:gd name="T1" fmla="*/ 141 h 141"/>
              <a:gd name="T2" fmla="*/ 0 w 849"/>
              <a:gd name="T3" fmla="*/ 70 h 141"/>
              <a:gd name="T4" fmla="*/ 71 w 849"/>
              <a:gd name="T5" fmla="*/ 0 h 141"/>
              <a:gd name="T6" fmla="*/ 816 w 849"/>
              <a:gd name="T7" fmla="*/ 0 h 141"/>
              <a:gd name="T8" fmla="*/ 849 w 849"/>
              <a:gd name="T9" fmla="*/ 141 h 141"/>
              <a:gd name="T10" fmla="*/ 71 w 849"/>
              <a:gd name="T11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9" h="141">
                <a:moveTo>
                  <a:pt x="71" y="141"/>
                </a:moveTo>
                <a:cubicBezTo>
                  <a:pt x="32" y="141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49" y="141"/>
                  <a:pt x="849" y="141"/>
                  <a:pt x="849" y="141"/>
                </a:cubicBezTo>
                <a:lnTo>
                  <a:pt x="71" y="1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b="1" dirty="0" smtClean="0"/>
              <a:t>Cargados</a:t>
            </a:r>
            <a:endParaRPr lang="en-US" sz="1800" b="1" dirty="0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A5A8F844-1443-41D6-B60F-FD221455CB2E}"/>
              </a:ext>
            </a:extLst>
          </p:cNvPr>
          <p:cNvSpPr>
            <a:spLocks/>
          </p:cNvSpPr>
          <p:nvPr/>
        </p:nvSpPr>
        <p:spPr bwMode="auto">
          <a:xfrm>
            <a:off x="4654437" y="5645020"/>
            <a:ext cx="172270" cy="400891"/>
          </a:xfrm>
          <a:custGeom>
            <a:avLst/>
            <a:gdLst>
              <a:gd name="T0" fmla="*/ 107 w 107"/>
              <a:gd name="T1" fmla="*/ 0 h 249"/>
              <a:gd name="T2" fmla="*/ 0 w 107"/>
              <a:gd name="T3" fmla="*/ 0 h 249"/>
              <a:gd name="T4" fmla="*/ 55 w 107"/>
              <a:gd name="T5" fmla="*/ 249 h 249"/>
              <a:gd name="T6" fmla="*/ 107 w 107"/>
              <a:gd name="T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49">
                <a:moveTo>
                  <a:pt x="107" y="0"/>
                </a:moveTo>
                <a:lnTo>
                  <a:pt x="0" y="0"/>
                </a:lnTo>
                <a:lnTo>
                  <a:pt x="55" y="249"/>
                </a:lnTo>
                <a:lnTo>
                  <a:pt x="1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269">
            <a:extLst>
              <a:ext uri="{FF2B5EF4-FFF2-40B4-BE49-F238E27FC236}">
                <a16:creationId xmlns:a16="http://schemas.microsoft.com/office/drawing/2014/main" xmlns="" id="{F8775B3A-F445-49A4-A835-5658A4706E18}"/>
              </a:ext>
            </a:extLst>
          </p:cNvPr>
          <p:cNvGrpSpPr/>
          <p:nvPr/>
        </p:nvGrpSpPr>
        <p:grpSpPr>
          <a:xfrm flipH="1">
            <a:off x="2617934" y="5321156"/>
            <a:ext cx="212952" cy="212787"/>
            <a:chOff x="4040188" y="1374776"/>
            <a:chExt cx="4111625" cy="4108450"/>
          </a:xfrm>
          <a:solidFill>
            <a:schemeClr val="tx2"/>
          </a:soli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CB672C4E-BECC-4A11-A583-FFDBF3A45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188" y="1374776"/>
              <a:ext cx="4111625" cy="41084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xmlns="" id="{04A5385A-896E-4772-8FB7-6797ABDFB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8725" y="2368551"/>
              <a:ext cx="2117725" cy="1992313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extBox 270">
            <a:extLst>
              <a:ext uri="{FF2B5EF4-FFF2-40B4-BE49-F238E27FC236}">
                <a16:creationId xmlns:a16="http://schemas.microsoft.com/office/drawing/2014/main" xmlns="" id="{9ADA79C1-2F41-4689-9353-E4FEDD7DB38F}"/>
              </a:ext>
            </a:extLst>
          </p:cNvPr>
          <p:cNvSpPr txBox="1"/>
          <p:nvPr/>
        </p:nvSpPr>
        <p:spPr>
          <a:xfrm flipH="1">
            <a:off x="2830174" y="5737423"/>
            <a:ext cx="2263049" cy="16927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1100" kern="0" dirty="0" smtClean="0">
                <a:solidFill>
                  <a:srgbClr val="000000"/>
                </a:solidFill>
              </a:rPr>
              <a:t>Compuesto por 05 archivos</a:t>
            </a:r>
            <a:endParaRPr lang="en-US" sz="11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7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915085" y="4518588"/>
            <a:ext cx="22330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2000" dirty="0" smtClean="0">
                <a:solidFill>
                  <a:srgbClr val="FF0000"/>
                </a:solidFill>
              </a:rPr>
              <a:t>Total : 05</a:t>
            </a:r>
            <a:endParaRPr lang="es-PE" sz="2000" dirty="0">
              <a:solidFill>
                <a:srgbClr val="FF0000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517280" y="6137489"/>
            <a:ext cx="22330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PE" sz="2000" dirty="0" smtClean="0">
                <a:solidFill>
                  <a:srgbClr val="FF0000"/>
                </a:solidFill>
              </a:rPr>
              <a:t>Total : 11</a:t>
            </a:r>
            <a:endParaRPr lang="es-PE" sz="2000" dirty="0">
              <a:solidFill>
                <a:srgbClr val="FF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83085" y="6279488"/>
            <a:ext cx="39786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160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PE" sz="1600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PE" sz="1600" dirty="0">
              <a:solidFill>
                <a:srgbClr val="FFFF00"/>
              </a:solidFill>
            </a:endParaRPr>
          </a:p>
        </p:txBody>
      </p:sp>
      <p:sp>
        <p:nvSpPr>
          <p:cNvPr id="3" name="AutoShape 4" descr="Resultado de imagen para signo de exclamacion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4" name="Rectángulo 13"/>
          <p:cNvSpPr/>
          <p:nvPr/>
        </p:nvSpPr>
        <p:spPr>
          <a:xfrm>
            <a:off x="329468" y="213561"/>
            <a:ext cx="490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s-ES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es-PE" dirty="0" smtClean="0">
                <a:solidFill>
                  <a:srgbClr val="C00000"/>
                </a:solidFill>
              </a:rPr>
              <a:t>Ejecución </a:t>
            </a:r>
            <a:r>
              <a:rPr lang="es-PE" dirty="0" smtClean="0">
                <a:solidFill>
                  <a:srgbClr val="C00000"/>
                </a:solidFill>
              </a:rPr>
              <a:t>del Proyecto  -  Situación Actual</a:t>
            </a:r>
            <a:endParaRPr lang="es-PE" dirty="0">
              <a:solidFill>
                <a:srgbClr val="C00000"/>
              </a:solidFill>
            </a:endParaRPr>
          </a:p>
          <a:p>
            <a:pPr lvl="0"/>
            <a:endParaRPr lang="es-PE" dirty="0">
              <a:solidFill>
                <a:srgbClr val="C00000"/>
              </a:solidFill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918005"/>
              </p:ext>
            </p:extLst>
          </p:nvPr>
        </p:nvGraphicFramePr>
        <p:xfrm>
          <a:off x="970055" y="2095297"/>
          <a:ext cx="4356100" cy="209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3116"/>
                <a:gridCol w="3512984"/>
              </a:tblGrid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01_RTAR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03_TARI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03_FACT_Tatifa_Subsidiado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12_FACT_Tarifa-Agua_Subsidiado</a:t>
                      </a:r>
                    </a:p>
                  </a:txBody>
                  <a:tcPr marL="85725" marR="9525" marT="9525" marB="0" anchor="ctr"/>
                </a:tc>
              </a:tr>
              <a:tr h="2988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C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SUMINISTROS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88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dirty="0" smtClean="0">
                          <a:effectLst/>
                        </a:rPr>
                        <a:t>SUMINISTROS_SEDAPAL_2018</a:t>
                      </a:r>
                      <a:endParaRPr lang="es-PE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</a:tr>
            </a:tbl>
          </a:graphicData>
        </a:graphic>
      </p:graphicFrame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09655"/>
              </p:ext>
            </p:extLst>
          </p:nvPr>
        </p:nvGraphicFramePr>
        <p:xfrm>
          <a:off x="6572986" y="1984221"/>
          <a:ext cx="4673600" cy="3968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568"/>
                <a:gridCol w="3769032"/>
              </a:tblGrid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D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SURTIDORES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SURTIDORES_SEDAPAL_0118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E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ALCANTARILLADO  - POR CATEGORIA TARIFAS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effectLst/>
                        </a:rPr>
                        <a:t>A4 fact.alcant tarifas </a:t>
                      </a:r>
                      <a:r>
                        <a:rPr lang="es-PE" sz="1100" u="none" strike="noStrike" dirty="0" smtClean="0">
                          <a:effectLst/>
                        </a:rPr>
                        <a:t>201801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12_FACT1801-tarifa-Alcantarillado_Subsidiado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</a:t>
                      </a:r>
                      <a:endParaRPr lang="es-PE" sz="14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b="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- POR CATEGORÍA TARIFAS</a:t>
                      </a:r>
                      <a:endParaRPr lang="es-PE" sz="1200" b="0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effectLst/>
                        </a:rPr>
                        <a:t>Pilones Catast.fact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PE" sz="14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AGUA POTABLE </a:t>
                      </a:r>
                      <a:r>
                        <a:rPr lang="es-PE" sz="1100" u="none" strike="noStrike" dirty="0" smtClean="0">
                          <a:solidFill>
                            <a:schemeClr val="accent2"/>
                          </a:solidFill>
                          <a:effectLst/>
                        </a:rPr>
                        <a:t>– POR MODALIDAD  </a:t>
                      </a:r>
                      <a:endParaRPr lang="es-PE" sz="1100" b="1" i="0" u="none" strike="noStrike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RMO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</a:t>
                      </a:r>
                    </a:p>
                  </a:txBody>
                  <a:tcPr marL="857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12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s-PE" sz="1100" u="none" strike="noStrike" dirty="0" smtClean="0">
                          <a:effectLst/>
                        </a:rPr>
                        <a:t>ESTC1812.Tot_Regs_Conxs_Tarifas</a:t>
                      </a:r>
                      <a:endParaRPr lang="es-PE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13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GRAN1801-Total_Gr._y_No_Gr. Clientes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14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4_GRAN1803_Modalidad_GC_Subsidiado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s-PE" sz="11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03 catast.estado medid 201812</a:t>
                      </a:r>
                    </a:p>
                  </a:txBody>
                  <a:tcPr marL="9525" marR="9525" marT="9525" marB="0" anchor="b"/>
                </a:tc>
              </a:tr>
              <a:tr h="2645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16</a:t>
                      </a:r>
                      <a:endParaRPr lang="es-PE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FACT1801-modalidad-Multifamiliares</a:t>
                      </a:r>
                      <a:endParaRPr lang="es-PE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2" name="Freeform: Shape 40">
            <a:extLst>
              <a:ext uri="{FF2B5EF4-FFF2-40B4-BE49-F238E27FC236}">
                <a16:creationId xmlns:a16="http://schemas.microsoft.com/office/drawing/2014/main" xmlns="" id="{22B0D82B-B36E-49C0-AB3B-425AADE30200}"/>
              </a:ext>
            </a:extLst>
          </p:cNvPr>
          <p:cNvSpPr/>
          <p:nvPr/>
        </p:nvSpPr>
        <p:spPr>
          <a:xfrm>
            <a:off x="1720319" y="1018013"/>
            <a:ext cx="2633965" cy="745593"/>
          </a:xfrm>
          <a:custGeom>
            <a:avLst/>
            <a:gdLst>
              <a:gd name="connsiteX0" fmla="*/ 0 w 2980403"/>
              <a:gd name="connsiteY0" fmla="*/ 207160 h 567531"/>
              <a:gd name="connsiteX1" fmla="*/ 0 w 2980403"/>
              <a:gd name="connsiteY1" fmla="*/ 207161 h 567531"/>
              <a:gd name="connsiteX2" fmla="*/ 0 w 2980403"/>
              <a:gd name="connsiteY2" fmla="*/ 207161 h 567531"/>
              <a:gd name="connsiteX3" fmla="*/ 207161 w 2980403"/>
              <a:gd name="connsiteY3" fmla="*/ 0 h 567531"/>
              <a:gd name="connsiteX4" fmla="*/ 2773242 w 2980403"/>
              <a:gd name="connsiteY4" fmla="*/ 0 h 567531"/>
              <a:gd name="connsiteX5" fmla="*/ 2980403 w 2980403"/>
              <a:gd name="connsiteY5" fmla="*/ 207161 h 567531"/>
              <a:gd name="connsiteX6" fmla="*/ 2980402 w 2980403"/>
              <a:gd name="connsiteY6" fmla="*/ 207161 h 567531"/>
              <a:gd name="connsiteX7" fmla="*/ 2773241 w 2980403"/>
              <a:gd name="connsiteY7" fmla="*/ 414322 h 567531"/>
              <a:gd name="connsiteX8" fmla="*/ 1673312 w 2980403"/>
              <a:gd name="connsiteY8" fmla="*/ 414322 h 567531"/>
              <a:gd name="connsiteX9" fmla="*/ 1490202 w 2980403"/>
              <a:gd name="connsiteY9" fmla="*/ 567531 h 567531"/>
              <a:gd name="connsiteX10" fmla="*/ 1307091 w 2980403"/>
              <a:gd name="connsiteY10" fmla="*/ 414322 h 567531"/>
              <a:gd name="connsiteX11" fmla="*/ 207161 w 2980403"/>
              <a:gd name="connsiteY11" fmla="*/ 414321 h 567531"/>
              <a:gd name="connsiteX12" fmla="*/ 16280 w 2980403"/>
              <a:gd name="connsiteY12" fmla="*/ 287797 h 567531"/>
              <a:gd name="connsiteX13" fmla="*/ 0 w 2980403"/>
              <a:gd name="connsiteY13" fmla="*/ 207161 h 567531"/>
              <a:gd name="connsiteX14" fmla="*/ 16280 w 2980403"/>
              <a:gd name="connsiteY14" fmla="*/ 126525 h 567531"/>
              <a:gd name="connsiteX15" fmla="*/ 207161 w 2980403"/>
              <a:gd name="connsiteY15" fmla="*/ 0 h 56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0403" h="567531">
                <a:moveTo>
                  <a:pt x="0" y="207160"/>
                </a:moveTo>
                <a:lnTo>
                  <a:pt x="0" y="207161"/>
                </a:lnTo>
                <a:lnTo>
                  <a:pt x="0" y="207161"/>
                </a:lnTo>
                <a:close/>
                <a:moveTo>
                  <a:pt x="207161" y="0"/>
                </a:moveTo>
                <a:lnTo>
                  <a:pt x="2773242" y="0"/>
                </a:lnTo>
                <a:cubicBezTo>
                  <a:pt x="2887654" y="0"/>
                  <a:pt x="2980403" y="92749"/>
                  <a:pt x="2980403" y="207161"/>
                </a:cubicBezTo>
                <a:lnTo>
                  <a:pt x="2980402" y="207161"/>
                </a:lnTo>
                <a:cubicBezTo>
                  <a:pt x="2980402" y="321573"/>
                  <a:pt x="2887653" y="414322"/>
                  <a:pt x="2773241" y="414322"/>
                </a:cubicBezTo>
                <a:lnTo>
                  <a:pt x="1673312" y="414322"/>
                </a:lnTo>
                <a:lnTo>
                  <a:pt x="1490202" y="567531"/>
                </a:lnTo>
                <a:lnTo>
                  <a:pt x="1307091" y="414322"/>
                </a:lnTo>
                <a:lnTo>
                  <a:pt x="207161" y="414321"/>
                </a:lnTo>
                <a:cubicBezTo>
                  <a:pt x="121352" y="414321"/>
                  <a:pt x="47728" y="362150"/>
                  <a:pt x="16280" y="287797"/>
                </a:cubicBezTo>
                <a:lnTo>
                  <a:pt x="0" y="207161"/>
                </a:lnTo>
                <a:lnTo>
                  <a:pt x="16280" y="126525"/>
                </a:lnTo>
                <a:cubicBezTo>
                  <a:pt x="47728" y="52171"/>
                  <a:pt x="121352" y="0"/>
                  <a:pt x="207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>
                  <a:tint val="66000"/>
                  <a:satMod val="160000"/>
                </a:srgbClr>
              </a:gs>
              <a:gs pos="100000">
                <a:srgbClr val="CC0000">
                  <a:tint val="44500"/>
                  <a:satMod val="160000"/>
                </a:srgbClr>
              </a:gs>
              <a:gs pos="100000">
                <a:srgbClr val="CC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  <a:extLst/>
        </p:spPr>
        <p:txBody>
          <a:bodyPr vert="horz" wrap="square" lIns="252000" tIns="45720" rIns="91440" bIns="180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A. CARGADOS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Freeform: Shape 40">
            <a:extLst>
              <a:ext uri="{FF2B5EF4-FFF2-40B4-BE49-F238E27FC236}">
                <a16:creationId xmlns:a16="http://schemas.microsoft.com/office/drawing/2014/main" xmlns="" id="{22B0D82B-B36E-49C0-AB3B-425AADE30200}"/>
              </a:ext>
            </a:extLst>
          </p:cNvPr>
          <p:cNvSpPr/>
          <p:nvPr/>
        </p:nvSpPr>
        <p:spPr>
          <a:xfrm>
            <a:off x="7707453" y="1018012"/>
            <a:ext cx="2633965" cy="745593"/>
          </a:xfrm>
          <a:custGeom>
            <a:avLst/>
            <a:gdLst>
              <a:gd name="connsiteX0" fmla="*/ 0 w 2980403"/>
              <a:gd name="connsiteY0" fmla="*/ 207160 h 567531"/>
              <a:gd name="connsiteX1" fmla="*/ 0 w 2980403"/>
              <a:gd name="connsiteY1" fmla="*/ 207161 h 567531"/>
              <a:gd name="connsiteX2" fmla="*/ 0 w 2980403"/>
              <a:gd name="connsiteY2" fmla="*/ 207161 h 567531"/>
              <a:gd name="connsiteX3" fmla="*/ 207161 w 2980403"/>
              <a:gd name="connsiteY3" fmla="*/ 0 h 567531"/>
              <a:gd name="connsiteX4" fmla="*/ 2773242 w 2980403"/>
              <a:gd name="connsiteY4" fmla="*/ 0 h 567531"/>
              <a:gd name="connsiteX5" fmla="*/ 2980403 w 2980403"/>
              <a:gd name="connsiteY5" fmla="*/ 207161 h 567531"/>
              <a:gd name="connsiteX6" fmla="*/ 2980402 w 2980403"/>
              <a:gd name="connsiteY6" fmla="*/ 207161 h 567531"/>
              <a:gd name="connsiteX7" fmla="*/ 2773241 w 2980403"/>
              <a:gd name="connsiteY7" fmla="*/ 414322 h 567531"/>
              <a:gd name="connsiteX8" fmla="*/ 1673312 w 2980403"/>
              <a:gd name="connsiteY8" fmla="*/ 414322 h 567531"/>
              <a:gd name="connsiteX9" fmla="*/ 1490202 w 2980403"/>
              <a:gd name="connsiteY9" fmla="*/ 567531 h 567531"/>
              <a:gd name="connsiteX10" fmla="*/ 1307091 w 2980403"/>
              <a:gd name="connsiteY10" fmla="*/ 414322 h 567531"/>
              <a:gd name="connsiteX11" fmla="*/ 207161 w 2980403"/>
              <a:gd name="connsiteY11" fmla="*/ 414321 h 567531"/>
              <a:gd name="connsiteX12" fmla="*/ 16280 w 2980403"/>
              <a:gd name="connsiteY12" fmla="*/ 287797 h 567531"/>
              <a:gd name="connsiteX13" fmla="*/ 0 w 2980403"/>
              <a:gd name="connsiteY13" fmla="*/ 207161 h 567531"/>
              <a:gd name="connsiteX14" fmla="*/ 16280 w 2980403"/>
              <a:gd name="connsiteY14" fmla="*/ 126525 h 567531"/>
              <a:gd name="connsiteX15" fmla="*/ 207161 w 2980403"/>
              <a:gd name="connsiteY15" fmla="*/ 0 h 56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0403" h="567531">
                <a:moveTo>
                  <a:pt x="0" y="207160"/>
                </a:moveTo>
                <a:lnTo>
                  <a:pt x="0" y="207161"/>
                </a:lnTo>
                <a:lnTo>
                  <a:pt x="0" y="207161"/>
                </a:lnTo>
                <a:close/>
                <a:moveTo>
                  <a:pt x="207161" y="0"/>
                </a:moveTo>
                <a:lnTo>
                  <a:pt x="2773242" y="0"/>
                </a:lnTo>
                <a:cubicBezTo>
                  <a:pt x="2887654" y="0"/>
                  <a:pt x="2980403" y="92749"/>
                  <a:pt x="2980403" y="207161"/>
                </a:cubicBezTo>
                <a:lnTo>
                  <a:pt x="2980402" y="207161"/>
                </a:lnTo>
                <a:cubicBezTo>
                  <a:pt x="2980402" y="321573"/>
                  <a:pt x="2887653" y="414322"/>
                  <a:pt x="2773241" y="414322"/>
                </a:cubicBezTo>
                <a:lnTo>
                  <a:pt x="1673312" y="414322"/>
                </a:lnTo>
                <a:lnTo>
                  <a:pt x="1490202" y="567531"/>
                </a:lnTo>
                <a:lnTo>
                  <a:pt x="1307091" y="414322"/>
                </a:lnTo>
                <a:lnTo>
                  <a:pt x="207161" y="414321"/>
                </a:lnTo>
                <a:cubicBezTo>
                  <a:pt x="121352" y="414321"/>
                  <a:pt x="47728" y="362150"/>
                  <a:pt x="16280" y="287797"/>
                </a:cubicBezTo>
                <a:lnTo>
                  <a:pt x="0" y="207161"/>
                </a:lnTo>
                <a:lnTo>
                  <a:pt x="16280" y="126525"/>
                </a:lnTo>
                <a:cubicBezTo>
                  <a:pt x="47728" y="52171"/>
                  <a:pt x="121352" y="0"/>
                  <a:pt x="207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C0000">
                  <a:tint val="66000"/>
                  <a:satMod val="160000"/>
                </a:srgbClr>
              </a:gs>
              <a:gs pos="100000">
                <a:srgbClr val="CC0000">
                  <a:tint val="44500"/>
                  <a:satMod val="160000"/>
                </a:srgbClr>
              </a:gs>
              <a:gs pos="100000">
                <a:srgbClr val="CC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  <a:extLst/>
        </p:spPr>
        <p:txBody>
          <a:bodyPr vert="horz" wrap="square" lIns="252000" tIns="45720" rIns="91440" bIns="180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B. PENDIENTES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22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617096" y="2306935"/>
            <a:ext cx="688162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Archivos Cargados</a:t>
            </a:r>
            <a:endParaRPr lang="es-E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971572" y="4342822"/>
            <a:ext cx="434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s-PE" sz="2800" b="1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s-PE" sz="1600" b="1" dirty="0">
              <a:solidFill>
                <a:srgbClr val="FFFF00"/>
              </a:solidFill>
            </a:endParaRPr>
          </a:p>
        </p:txBody>
      </p:sp>
      <p:cxnSp>
        <p:nvCxnSpPr>
          <p:cNvPr id="16" name="직선 연결선 250"/>
          <p:cNvCxnSpPr/>
          <p:nvPr/>
        </p:nvCxnSpPr>
        <p:spPr>
          <a:xfrm>
            <a:off x="4648926" y="6006204"/>
            <a:ext cx="2741306" cy="344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56"/>
          <p:cNvGrpSpPr/>
          <p:nvPr/>
        </p:nvGrpSpPr>
        <p:grpSpPr>
          <a:xfrm>
            <a:off x="5241896" y="5590513"/>
            <a:ext cx="1679179" cy="880738"/>
            <a:chOff x="3433260" y="1508627"/>
            <a:chExt cx="2237290" cy="1173470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433260" y="1508627"/>
              <a:ext cx="2237290" cy="743372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entury Gothic"/>
                <a:cs typeface="Century Gothic"/>
              </a:endParaRPr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3433260" y="1508627"/>
              <a:ext cx="2237290" cy="8787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entury Gothic"/>
                <a:cs typeface="Century Gothic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3433260" y="1939566"/>
              <a:ext cx="2237290" cy="742531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225"/>
                </a:spcAft>
              </a:pPr>
              <a:endParaRPr lang="en-US" altLang="ko-KR" sz="900" b="1" dirty="0">
                <a:gradFill>
                  <a:gsLst>
                    <a:gs pos="0">
                      <a:schemeClr val="accent4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5400000" scaled="0"/>
                </a:gradFill>
                <a:latin typeface="Bebas Neue" pitchFamily="34" charset="0"/>
                <a:ea typeface="Roboto Condensed Regular"/>
                <a:cs typeface="Century Gothic"/>
              </a:endParaRPr>
            </a:p>
          </p:txBody>
        </p:sp>
      </p:grpSp>
      <p:cxnSp>
        <p:nvCxnSpPr>
          <p:cNvPr id="21" name="직선 연결선 250"/>
          <p:cNvCxnSpPr>
            <a:endCxn id="23" idx="4"/>
          </p:cNvCxnSpPr>
          <p:nvPr/>
        </p:nvCxnSpPr>
        <p:spPr>
          <a:xfrm flipH="1" flipV="1">
            <a:off x="6081485" y="5354857"/>
            <a:ext cx="1313" cy="638328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7">
            <a:extLst>
              <a:ext uri="{FF2B5EF4-FFF2-40B4-BE49-F238E27FC236}">
                <a16:creationId xmlns:a16="http://schemas.microsoft.com/office/drawing/2014/main" xmlns="" id="{C1E0DEC8-2F93-4F91-9099-F23EF76E91EA}"/>
              </a:ext>
            </a:extLst>
          </p:cNvPr>
          <p:cNvGrpSpPr/>
          <p:nvPr/>
        </p:nvGrpSpPr>
        <p:grpSpPr>
          <a:xfrm>
            <a:off x="5837077" y="4866042"/>
            <a:ext cx="488815" cy="488815"/>
            <a:chOff x="7070791" y="1276350"/>
            <a:chExt cx="488815" cy="488815"/>
          </a:xfrm>
        </p:grpSpPr>
        <p:sp>
          <p:nvSpPr>
            <p:cNvPr id="23" name="Oval 57"/>
            <p:cNvSpPr/>
            <p:nvPr/>
          </p:nvSpPr>
          <p:spPr>
            <a:xfrm>
              <a:off x="7070791" y="1276350"/>
              <a:ext cx="488815" cy="48881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Century Gothic"/>
                <a:cs typeface="Century Gothic"/>
              </a:endParaRPr>
            </a:p>
          </p:txBody>
        </p:sp>
        <p:grpSp>
          <p:nvGrpSpPr>
            <p:cNvPr id="24" name="组合 21"/>
            <p:cNvGrpSpPr/>
            <p:nvPr/>
          </p:nvGrpSpPr>
          <p:grpSpPr>
            <a:xfrm>
              <a:off x="7172960" y="1387159"/>
              <a:ext cx="267375" cy="267375"/>
              <a:chOff x="4254500" y="1266825"/>
              <a:chExt cx="619126" cy="411163"/>
            </a:xfrm>
            <a:solidFill>
              <a:schemeClr val="accent1"/>
            </a:solidFill>
          </p:grpSpPr>
          <p:sp>
            <p:nvSpPr>
              <p:cNvPr id="25" name="Freeform 11"/>
              <p:cNvSpPr>
                <a:spLocks noEditPoints="1"/>
              </p:cNvSpPr>
              <p:nvPr/>
            </p:nvSpPr>
            <p:spPr bwMode="auto">
              <a:xfrm>
                <a:off x="4254500" y="1276350"/>
                <a:ext cx="411163" cy="390525"/>
              </a:xfrm>
              <a:custGeom>
                <a:avLst/>
                <a:gdLst>
                  <a:gd name="T0" fmla="*/ 182 w 192"/>
                  <a:gd name="T1" fmla="*/ 0 h 182"/>
                  <a:gd name="T2" fmla="*/ 10 w 192"/>
                  <a:gd name="T3" fmla="*/ 0 h 182"/>
                  <a:gd name="T4" fmla="*/ 0 w 192"/>
                  <a:gd name="T5" fmla="*/ 10 h 182"/>
                  <a:gd name="T6" fmla="*/ 0 w 192"/>
                  <a:gd name="T7" fmla="*/ 128 h 182"/>
                  <a:gd name="T8" fmla="*/ 10 w 192"/>
                  <a:gd name="T9" fmla="*/ 138 h 182"/>
                  <a:gd name="T10" fmla="*/ 80 w 192"/>
                  <a:gd name="T11" fmla="*/ 138 h 182"/>
                  <a:gd name="T12" fmla="*/ 80 w 192"/>
                  <a:gd name="T13" fmla="*/ 170 h 182"/>
                  <a:gd name="T14" fmla="*/ 38 w 192"/>
                  <a:gd name="T15" fmla="*/ 170 h 182"/>
                  <a:gd name="T16" fmla="*/ 34 w 192"/>
                  <a:gd name="T17" fmla="*/ 176 h 182"/>
                  <a:gd name="T18" fmla="*/ 38 w 192"/>
                  <a:gd name="T19" fmla="*/ 182 h 182"/>
                  <a:gd name="T20" fmla="*/ 162 w 192"/>
                  <a:gd name="T21" fmla="*/ 182 h 182"/>
                  <a:gd name="T22" fmla="*/ 167 w 192"/>
                  <a:gd name="T23" fmla="*/ 176 h 182"/>
                  <a:gd name="T24" fmla="*/ 162 w 192"/>
                  <a:gd name="T25" fmla="*/ 170 h 182"/>
                  <a:gd name="T26" fmla="*/ 119 w 192"/>
                  <a:gd name="T27" fmla="*/ 170 h 182"/>
                  <a:gd name="T28" fmla="*/ 119 w 192"/>
                  <a:gd name="T29" fmla="*/ 138 h 182"/>
                  <a:gd name="T30" fmla="*/ 182 w 192"/>
                  <a:gd name="T31" fmla="*/ 138 h 182"/>
                  <a:gd name="T32" fmla="*/ 192 w 192"/>
                  <a:gd name="T33" fmla="*/ 128 h 182"/>
                  <a:gd name="T34" fmla="*/ 192 w 192"/>
                  <a:gd name="T35" fmla="*/ 10 h 182"/>
                  <a:gd name="T36" fmla="*/ 182 w 192"/>
                  <a:gd name="T37" fmla="*/ 0 h 182"/>
                  <a:gd name="T38" fmla="*/ 183 w 192"/>
                  <a:gd name="T39" fmla="*/ 130 h 182"/>
                  <a:gd name="T40" fmla="*/ 10 w 192"/>
                  <a:gd name="T41" fmla="*/ 130 h 182"/>
                  <a:gd name="T42" fmla="*/ 10 w 192"/>
                  <a:gd name="T43" fmla="*/ 6 h 182"/>
                  <a:gd name="T44" fmla="*/ 183 w 192"/>
                  <a:gd name="T45" fmla="*/ 6 h 182"/>
                  <a:gd name="T46" fmla="*/ 183 w 192"/>
                  <a:gd name="T47" fmla="*/ 13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182">
                    <a:moveTo>
                      <a:pt x="18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3"/>
                      <a:pt x="4" y="138"/>
                      <a:pt x="10" y="138"/>
                    </a:cubicBezTo>
                    <a:cubicBezTo>
                      <a:pt x="80" y="138"/>
                      <a:pt x="80" y="138"/>
                      <a:pt x="80" y="138"/>
                    </a:cubicBezTo>
                    <a:cubicBezTo>
                      <a:pt x="80" y="170"/>
                      <a:pt x="80" y="170"/>
                      <a:pt x="80" y="170"/>
                    </a:cubicBezTo>
                    <a:cubicBezTo>
                      <a:pt x="38" y="170"/>
                      <a:pt x="38" y="170"/>
                      <a:pt x="38" y="170"/>
                    </a:cubicBezTo>
                    <a:cubicBezTo>
                      <a:pt x="36" y="170"/>
                      <a:pt x="34" y="173"/>
                      <a:pt x="34" y="176"/>
                    </a:cubicBezTo>
                    <a:cubicBezTo>
                      <a:pt x="34" y="179"/>
                      <a:pt x="36" y="182"/>
                      <a:pt x="38" y="182"/>
                    </a:cubicBezTo>
                    <a:cubicBezTo>
                      <a:pt x="162" y="182"/>
                      <a:pt x="162" y="182"/>
                      <a:pt x="162" y="182"/>
                    </a:cubicBezTo>
                    <a:cubicBezTo>
                      <a:pt x="165" y="182"/>
                      <a:pt x="167" y="179"/>
                      <a:pt x="167" y="176"/>
                    </a:cubicBezTo>
                    <a:cubicBezTo>
                      <a:pt x="167" y="173"/>
                      <a:pt x="165" y="170"/>
                      <a:pt x="162" y="170"/>
                    </a:cubicBezTo>
                    <a:cubicBezTo>
                      <a:pt x="119" y="170"/>
                      <a:pt x="119" y="170"/>
                      <a:pt x="119" y="170"/>
                    </a:cubicBezTo>
                    <a:cubicBezTo>
                      <a:pt x="119" y="138"/>
                      <a:pt x="119" y="138"/>
                      <a:pt x="119" y="138"/>
                    </a:cubicBezTo>
                    <a:cubicBezTo>
                      <a:pt x="182" y="138"/>
                      <a:pt x="182" y="138"/>
                      <a:pt x="182" y="138"/>
                    </a:cubicBezTo>
                    <a:cubicBezTo>
                      <a:pt x="187" y="138"/>
                      <a:pt x="192" y="133"/>
                      <a:pt x="192" y="128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4"/>
                      <a:pt x="187" y="0"/>
                      <a:pt x="182" y="0"/>
                    </a:cubicBezTo>
                    <a:close/>
                    <a:moveTo>
                      <a:pt x="183" y="130"/>
                    </a:moveTo>
                    <a:cubicBezTo>
                      <a:pt x="10" y="130"/>
                      <a:pt x="10" y="130"/>
                      <a:pt x="10" y="13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83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Century Gothic"/>
                  <a:cs typeface="Century Gothic"/>
                </a:endParaRPr>
              </a:p>
            </p:txBody>
          </p:sp>
          <p:sp>
            <p:nvSpPr>
              <p:cNvPr id="26" name="Freeform 12"/>
              <p:cNvSpPr>
                <a:spLocks noEditPoints="1"/>
              </p:cNvSpPr>
              <p:nvPr/>
            </p:nvSpPr>
            <p:spPr bwMode="auto">
              <a:xfrm>
                <a:off x="4681538" y="1266825"/>
                <a:ext cx="192088" cy="411163"/>
              </a:xfrm>
              <a:custGeom>
                <a:avLst/>
                <a:gdLst>
                  <a:gd name="T0" fmla="*/ 74 w 90"/>
                  <a:gd name="T1" fmla="*/ 0 h 192"/>
                  <a:gd name="T2" fmla="*/ 16 w 90"/>
                  <a:gd name="T3" fmla="*/ 0 h 192"/>
                  <a:gd name="T4" fmla="*/ 0 w 90"/>
                  <a:gd name="T5" fmla="*/ 9 h 192"/>
                  <a:gd name="T6" fmla="*/ 0 w 90"/>
                  <a:gd name="T7" fmla="*/ 182 h 192"/>
                  <a:gd name="T8" fmla="*/ 16 w 90"/>
                  <a:gd name="T9" fmla="*/ 192 h 192"/>
                  <a:gd name="T10" fmla="*/ 74 w 90"/>
                  <a:gd name="T11" fmla="*/ 192 h 192"/>
                  <a:gd name="T12" fmla="*/ 90 w 90"/>
                  <a:gd name="T13" fmla="*/ 182 h 192"/>
                  <a:gd name="T14" fmla="*/ 90 w 90"/>
                  <a:gd name="T15" fmla="*/ 9 h 192"/>
                  <a:gd name="T16" fmla="*/ 74 w 90"/>
                  <a:gd name="T17" fmla="*/ 0 h 192"/>
                  <a:gd name="T18" fmla="*/ 45 w 90"/>
                  <a:gd name="T19" fmla="*/ 160 h 192"/>
                  <a:gd name="T20" fmla="*/ 32 w 90"/>
                  <a:gd name="T21" fmla="*/ 148 h 192"/>
                  <a:gd name="T22" fmla="*/ 45 w 90"/>
                  <a:gd name="T23" fmla="*/ 135 h 192"/>
                  <a:gd name="T24" fmla="*/ 57 w 90"/>
                  <a:gd name="T25" fmla="*/ 148 h 192"/>
                  <a:gd name="T26" fmla="*/ 45 w 90"/>
                  <a:gd name="T27" fmla="*/ 16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92">
                    <a:moveTo>
                      <a:pt x="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4"/>
                      <a:pt x="0" y="9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8"/>
                      <a:pt x="7" y="192"/>
                      <a:pt x="16" y="192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83" y="192"/>
                      <a:pt x="90" y="188"/>
                      <a:pt x="90" y="182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4"/>
                      <a:pt x="83" y="0"/>
                      <a:pt x="74" y="0"/>
                    </a:cubicBezTo>
                    <a:close/>
                    <a:moveTo>
                      <a:pt x="45" y="160"/>
                    </a:moveTo>
                    <a:cubicBezTo>
                      <a:pt x="38" y="160"/>
                      <a:pt x="32" y="155"/>
                      <a:pt x="32" y="148"/>
                    </a:cubicBezTo>
                    <a:cubicBezTo>
                      <a:pt x="32" y="141"/>
                      <a:pt x="38" y="135"/>
                      <a:pt x="45" y="135"/>
                    </a:cubicBezTo>
                    <a:cubicBezTo>
                      <a:pt x="52" y="135"/>
                      <a:pt x="57" y="141"/>
                      <a:pt x="57" y="148"/>
                    </a:cubicBezTo>
                    <a:cubicBezTo>
                      <a:pt x="57" y="155"/>
                      <a:pt x="52" y="160"/>
                      <a:pt x="45" y="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Century Gothic"/>
                  <a:cs typeface="Century Gothic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070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ra">
  <a:themeElements>
    <a:clrScheme name="Tipo de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ipo de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ipo de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TM03090434[[fn=Madera]]</Template>
  <TotalTime>3137</TotalTime>
  <Words>1308</Words>
  <Application>Microsoft Office PowerPoint</Application>
  <PresentationFormat>Panorámica</PresentationFormat>
  <Paragraphs>618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45" baseType="lpstr">
      <vt:lpstr>바탕</vt:lpstr>
      <vt:lpstr>Aharoni</vt:lpstr>
      <vt:lpstr>Arial</vt:lpstr>
      <vt:lpstr>Bebas Neue</vt:lpstr>
      <vt:lpstr>Calibri</vt:lpstr>
      <vt:lpstr>Century Gothic</vt:lpstr>
      <vt:lpstr>Constantia</vt:lpstr>
      <vt:lpstr>DIN Pro Regular</vt:lpstr>
      <vt:lpstr>FontAwesome</vt:lpstr>
      <vt:lpstr>方正姚体</vt:lpstr>
      <vt:lpstr>Gill Sans</vt:lpstr>
      <vt:lpstr>High Tower Text</vt:lpstr>
      <vt:lpstr>Nexa Bold</vt:lpstr>
      <vt:lpstr>Roboto Condensed Regular</vt:lpstr>
      <vt:lpstr>Rockwell</vt:lpstr>
      <vt:lpstr>Rockwell Condensed</vt:lpstr>
      <vt:lpstr>Tahoma</vt:lpstr>
      <vt:lpstr>Wingdings</vt:lpstr>
      <vt:lpstr>Tipo de madera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Moises Calle Luque</dc:creator>
  <cp:lastModifiedBy>Moisés</cp:lastModifiedBy>
  <cp:revision>251</cp:revision>
  <dcterms:created xsi:type="dcterms:W3CDTF">2018-12-31T14:50:13Z</dcterms:created>
  <dcterms:modified xsi:type="dcterms:W3CDTF">2019-04-04T14:29:32Z</dcterms:modified>
</cp:coreProperties>
</file>